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5" r:id="rId10"/>
    <p:sldId id="268" r:id="rId11"/>
    <p:sldId id="269" r:id="rId12"/>
    <p:sldId id="270" r:id="rId13"/>
    <p:sldId id="271" r:id="rId14"/>
    <p:sldId id="272" r:id="rId15"/>
    <p:sldId id="273" r:id="rId16"/>
    <p:sldId id="274" r:id="rId17"/>
    <p:sldId id="275" r:id="rId18"/>
    <p:sldId id="277" r:id="rId19"/>
    <p:sldId id="279" r:id="rId20"/>
    <p:sldId id="281" r:id="rId21"/>
    <p:sldId id="283" r:id="rId22"/>
    <p:sldId id="284" r:id="rId23"/>
    <p:sldId id="285" r:id="rId24"/>
    <p:sldId id="286"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Lora Bold" panose="020B0604020202020204" charset="0"/>
      <p:regular r:id="rId31"/>
    </p:embeddedFont>
    <p:embeddedFont>
      <p:font typeface="Montserrat" panose="020B0604020202020204" charset="0"/>
      <p:regular r:id="rId32"/>
    </p:embeddedFont>
    <p:embeddedFont>
      <p:font typeface="Montserra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C6714-AA58-41E6-9A50-C4B3505BFC1C}" type="datetimeFigureOut">
              <a:rPr lang="en-IN" smtClean="0"/>
              <a:t>12-09-2024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4C216-5402-47A9-8F0D-913B17E3721B}" type="slidenum">
              <a:rPr lang="en-IN" smtClean="0"/>
              <a:t>‹#›</a:t>
            </a:fld>
            <a:endParaRPr lang="en-IN"/>
          </a:p>
        </p:txBody>
      </p:sp>
    </p:spTree>
    <p:extLst>
      <p:ext uri="{BB962C8B-B14F-4D97-AF65-F5344CB8AC3E}">
        <p14:creationId xmlns:p14="http://schemas.microsoft.com/office/powerpoint/2010/main" val="78971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Today, I will be presenting the </a:t>
            </a:r>
            <a:r>
              <a:rPr lang="en-US" b="1" dirty="0"/>
              <a:t>Exploratory Data Analysis and Statistical Insights of Cardamom Auction Data from 2015 to 2024</a:t>
            </a:r>
            <a:r>
              <a:rPr lang="en-US" dirty="0"/>
              <a:t>. The aim of this project is to analyze trends in supply, demand, and pricing, as well as the effects of key market events, such as price spikes and the COVID-19 pandemic."</a:t>
            </a:r>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1</a:t>
            </a:fld>
            <a:endParaRPr lang="en-IN"/>
          </a:p>
        </p:txBody>
      </p:sp>
    </p:spTree>
    <p:extLst>
      <p:ext uri="{BB962C8B-B14F-4D97-AF65-F5344CB8AC3E}">
        <p14:creationId xmlns:p14="http://schemas.microsoft.com/office/powerpoint/2010/main" val="346807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ontserrat"/>
                <a:ea typeface="Montserrat"/>
                <a:cs typeface="Montserrat"/>
                <a:sym typeface="Montserrat"/>
              </a:rPr>
              <a:t>Peak at ~₹1000: The plot shows a clear peak just below ₹1000 per kg. This suggests that the majority of the average prices cluster around this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ontserrat"/>
                <a:ea typeface="Montserrat"/>
                <a:cs typeface="Montserrat"/>
                <a:sym typeface="Montserrat"/>
              </a:rPr>
              <a:t>Price Variation: The long right tail and steep peak confirm that the cardamom prices are typically around ₹1000, with some variance extending to higher prices, but extreme high prices are rare.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ontserrat"/>
              <a:ea typeface="Montserrat"/>
              <a:cs typeface="Montserrat"/>
              <a:sym typeface="Montserrat"/>
            </a:endParaRP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11</a:t>
            </a:fld>
            <a:endParaRPr lang="en-IN"/>
          </a:p>
        </p:txBody>
      </p:sp>
    </p:spTree>
    <p:extLst>
      <p:ext uri="{BB962C8B-B14F-4D97-AF65-F5344CB8AC3E}">
        <p14:creationId xmlns:p14="http://schemas.microsoft.com/office/powerpoint/2010/main" val="188874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5146"/>
              </a:lnSpc>
            </a:pPr>
            <a:r>
              <a:rPr lang="en-US" sz="1200" dirty="0">
                <a:solidFill>
                  <a:srgbClr val="FF3131"/>
                </a:solidFill>
                <a:latin typeface="Montserrat"/>
                <a:ea typeface="Montserrat"/>
                <a:cs typeface="Montserrat"/>
                <a:sym typeface="Montserrat"/>
              </a:rPr>
              <a:t>Strong Positive Correlation: </a:t>
            </a:r>
            <a:r>
              <a:rPr lang="en-US" sz="1200" dirty="0">
                <a:solidFill>
                  <a:srgbClr val="000000"/>
                </a:solidFill>
                <a:latin typeface="Montserrat"/>
                <a:ea typeface="Montserrat"/>
                <a:cs typeface="Montserrat"/>
                <a:sym typeface="Montserrat"/>
              </a:rPr>
              <a:t>The lag plot shows a near-perfect linear relationship between the price of cardamom at time t and t+1, indicating strong autocorrelation. Prices in this market are highly influenced by the previous day's price.</a:t>
            </a:r>
          </a:p>
          <a:p>
            <a:pPr algn="l">
              <a:lnSpc>
                <a:spcPts val="5146"/>
              </a:lnSpc>
            </a:pPr>
            <a:r>
              <a:rPr lang="en-US" sz="1200" dirty="0">
                <a:solidFill>
                  <a:srgbClr val="FF3131"/>
                </a:solidFill>
                <a:latin typeface="Montserrat"/>
                <a:ea typeface="Montserrat"/>
                <a:cs typeface="Montserrat"/>
                <a:sym typeface="Montserrat"/>
              </a:rPr>
              <a:t>Consistency Over Time: </a:t>
            </a:r>
            <a:r>
              <a:rPr lang="en-US" sz="1200" dirty="0">
                <a:solidFill>
                  <a:srgbClr val="000000"/>
                </a:solidFill>
                <a:latin typeface="Montserrat"/>
                <a:ea typeface="Montserrat"/>
                <a:cs typeface="Montserrat"/>
                <a:sym typeface="Montserrat"/>
              </a:rPr>
              <a:t>The line's consistency suggests prices change gradually, with only a few outliers. This implies that price fluctuations tend to follow a predictable pattern, with rare abrupt shifts.</a:t>
            </a:r>
          </a:p>
          <a:p>
            <a:pPr algn="l">
              <a:lnSpc>
                <a:spcPts val="5146"/>
              </a:lnSpc>
            </a:pPr>
            <a:endParaRPr lang="en-US" sz="1200" dirty="0">
              <a:solidFill>
                <a:srgbClr val="000000"/>
              </a:solidFill>
              <a:latin typeface="Montserrat"/>
              <a:ea typeface="Montserrat"/>
              <a:cs typeface="Montserrat"/>
              <a:sym typeface="Montserrat"/>
            </a:endParaRPr>
          </a:p>
          <a:p>
            <a:pPr marL="0" marR="0" lvl="0" indent="0" algn="l" defTabSz="914400" rtl="0" eaLnBrk="1" fontAlgn="auto" latinLnBrk="0" hangingPunct="1">
              <a:lnSpc>
                <a:spcPts val="5146"/>
              </a:lnSpc>
              <a:spcBef>
                <a:spcPts val="0"/>
              </a:spcBef>
              <a:spcAft>
                <a:spcPts val="0"/>
              </a:spcAft>
              <a:buClrTx/>
              <a:buSzTx/>
              <a:buFontTx/>
              <a:buNone/>
              <a:tabLst/>
              <a:defRPr/>
            </a:pPr>
            <a:r>
              <a:rPr lang="en-US" sz="1200" dirty="0">
                <a:solidFill>
                  <a:srgbClr val="FF3131"/>
                </a:solidFill>
                <a:latin typeface="Montserrat"/>
                <a:ea typeface="Montserrat"/>
                <a:cs typeface="Montserrat"/>
                <a:sym typeface="Montserrat"/>
              </a:rPr>
              <a:t>Market Stability</a:t>
            </a:r>
            <a:r>
              <a:rPr lang="en-US" sz="1200" dirty="0">
                <a:solidFill>
                  <a:srgbClr val="000000"/>
                </a:solidFill>
                <a:latin typeface="Montserrat"/>
                <a:ea typeface="Montserrat"/>
                <a:cs typeface="Montserrat"/>
                <a:sym typeface="Montserrat"/>
              </a:rPr>
              <a:t>: The consistent linear relationship implies a stable price trend, with occasional price spikes.</a:t>
            </a:r>
          </a:p>
          <a:p>
            <a:pPr algn="l">
              <a:lnSpc>
                <a:spcPts val="5146"/>
              </a:lnSpc>
            </a:pPr>
            <a:endParaRPr lang="en-US" sz="1200" dirty="0">
              <a:solidFill>
                <a:srgbClr val="000000"/>
              </a:solidFill>
              <a:latin typeface="Montserrat"/>
              <a:ea typeface="Montserrat"/>
              <a:cs typeface="Montserrat"/>
              <a:sym typeface="Montserrat"/>
            </a:endParaRP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17</a:t>
            </a:fld>
            <a:endParaRPr lang="en-IN"/>
          </a:p>
        </p:txBody>
      </p:sp>
    </p:spTree>
    <p:extLst>
      <p:ext uri="{BB962C8B-B14F-4D97-AF65-F5344CB8AC3E}">
        <p14:creationId xmlns:p14="http://schemas.microsoft.com/office/powerpoint/2010/main" val="394746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4756"/>
              </a:lnSpc>
            </a:pPr>
            <a:endParaRPr lang="en-US" sz="1200" dirty="0">
              <a:solidFill>
                <a:srgbClr val="FF3131"/>
              </a:solidFill>
              <a:latin typeface="Montserrat"/>
              <a:ea typeface="Montserrat"/>
              <a:cs typeface="Montserrat"/>
              <a:sym typeface="Montserrat"/>
            </a:endParaRPr>
          </a:p>
          <a:p>
            <a:r>
              <a:rPr lang="en-US" dirty="0"/>
              <a:t>"Our </a:t>
            </a:r>
            <a:r>
              <a:rPr lang="en-US" b="1" dirty="0"/>
              <a:t>correlation analysis</a:t>
            </a:r>
            <a:r>
              <a:rPr lang="en-US" dirty="0"/>
              <a:t> shows:</a:t>
            </a:r>
          </a:p>
          <a:p>
            <a:r>
              <a:rPr lang="en-US" dirty="0"/>
              <a:t>A </a:t>
            </a:r>
            <a:r>
              <a:rPr lang="en-US" b="1" dirty="0"/>
              <a:t>strong positive correlation (0.96)</a:t>
            </a:r>
            <a:r>
              <a:rPr lang="en-US" dirty="0"/>
              <a:t> between supply and demand, meaning demand closely follows supply.</a:t>
            </a:r>
          </a:p>
          <a:p>
            <a:r>
              <a:rPr lang="en-US" dirty="0"/>
              <a:t>A </a:t>
            </a:r>
            <a:r>
              <a:rPr lang="en-US" b="1" dirty="0"/>
              <a:t>weak negative correlation (-0.21)</a:t>
            </a:r>
            <a:r>
              <a:rPr lang="en-US" dirty="0"/>
              <a:t> between supply and price, indicating that higher supply slightly decreases prices, but other factors like market conditions may have a larger influence on price."</a:t>
            </a:r>
          </a:p>
          <a:p>
            <a:pPr algn="l">
              <a:lnSpc>
                <a:spcPts val="4756"/>
              </a:lnSpc>
            </a:pPr>
            <a:endParaRPr lang="en-US" sz="1200" dirty="0">
              <a:solidFill>
                <a:srgbClr val="FF3131"/>
              </a:solidFill>
              <a:latin typeface="Montserrat"/>
              <a:ea typeface="Montserrat"/>
              <a:cs typeface="Montserrat"/>
              <a:sym typeface="Montserrat"/>
            </a:endParaRPr>
          </a:p>
          <a:p>
            <a:pPr algn="l">
              <a:lnSpc>
                <a:spcPts val="4756"/>
              </a:lnSpc>
            </a:pPr>
            <a:r>
              <a:rPr lang="en-US" sz="1200" dirty="0">
                <a:solidFill>
                  <a:srgbClr val="FF3131"/>
                </a:solidFill>
                <a:latin typeface="Montserrat"/>
                <a:ea typeface="Montserrat"/>
                <a:cs typeface="Montserrat"/>
                <a:sym typeface="Montserrat"/>
              </a:rPr>
              <a:t>Total Qty Arrived vs. Qty Sold:</a:t>
            </a:r>
          </a:p>
          <a:p>
            <a:pPr algn="l">
              <a:lnSpc>
                <a:spcPts val="4756"/>
              </a:lnSpc>
            </a:pPr>
            <a:r>
              <a:rPr lang="en-US" sz="1200" dirty="0">
                <a:solidFill>
                  <a:srgbClr val="000000"/>
                </a:solidFill>
                <a:latin typeface="Montserrat"/>
                <a:ea typeface="Montserrat"/>
                <a:cs typeface="Montserrat"/>
                <a:sym typeface="Montserrat"/>
              </a:rPr>
              <a:t>Strong Positive Correlation (0.96): The quantity arriving is closely linked with the quantity sold, reflecting efficient market clearing.</a:t>
            </a:r>
          </a:p>
          <a:p>
            <a:pPr algn="l">
              <a:lnSpc>
                <a:spcPts val="4756"/>
              </a:lnSpc>
            </a:pPr>
            <a:r>
              <a:rPr lang="en-US" sz="1200" dirty="0">
                <a:solidFill>
                  <a:srgbClr val="FF3131"/>
                </a:solidFill>
                <a:latin typeface="Montserrat"/>
                <a:ea typeface="Montserrat"/>
                <a:cs typeface="Montserrat"/>
                <a:sym typeface="Montserrat"/>
              </a:rPr>
              <a:t>Total Qty Arrived vs. Avg. Price:</a:t>
            </a:r>
          </a:p>
          <a:p>
            <a:pPr algn="l">
              <a:lnSpc>
                <a:spcPts val="4756"/>
              </a:lnSpc>
            </a:pPr>
            <a:r>
              <a:rPr lang="en-US" sz="1200" dirty="0">
                <a:solidFill>
                  <a:srgbClr val="000000"/>
                </a:solidFill>
                <a:latin typeface="Montserrat"/>
                <a:ea typeface="Montserrat"/>
                <a:cs typeface="Montserrat"/>
                <a:sym typeface="Montserrat"/>
              </a:rPr>
              <a:t>Weak Negative Correlation (-0.21): Higher supply slightly pushes down the price, but the effect is not very strong.</a:t>
            </a:r>
          </a:p>
          <a:p>
            <a:pPr algn="l">
              <a:lnSpc>
                <a:spcPts val="4756"/>
              </a:lnSpc>
            </a:pPr>
            <a:r>
              <a:rPr lang="en-US" sz="1200" dirty="0">
                <a:solidFill>
                  <a:srgbClr val="FF3131"/>
                </a:solidFill>
                <a:latin typeface="Montserrat"/>
                <a:ea typeface="Montserrat"/>
                <a:cs typeface="Montserrat"/>
                <a:sym typeface="Montserrat"/>
              </a:rPr>
              <a:t>Qty Sold vs. Avg. Price:</a:t>
            </a:r>
          </a:p>
          <a:p>
            <a:pPr algn="l">
              <a:lnSpc>
                <a:spcPts val="4756"/>
              </a:lnSpc>
            </a:pPr>
            <a:r>
              <a:rPr lang="en-US" sz="1200" dirty="0">
                <a:solidFill>
                  <a:srgbClr val="000000"/>
                </a:solidFill>
                <a:latin typeface="Montserrat"/>
                <a:ea typeface="Montserrat"/>
                <a:cs typeface="Montserrat"/>
                <a:sym typeface="Montserrat"/>
              </a:rPr>
              <a:t>Weak Negative Correlation (-0.19): More sales generally lead to slightly lower prices, but other factors may influence price changes.</a:t>
            </a:r>
          </a:p>
          <a:p>
            <a:pPr algn="l">
              <a:lnSpc>
                <a:spcPts val="4756"/>
              </a:lnSpc>
            </a:pPr>
            <a:endParaRPr lang="en-US" sz="1200" dirty="0">
              <a:solidFill>
                <a:srgbClr val="000000"/>
              </a:solidFill>
              <a:latin typeface="Montserrat"/>
              <a:ea typeface="Montserrat"/>
              <a:cs typeface="Montserrat"/>
              <a:sym typeface="Montserrat"/>
            </a:endParaRPr>
          </a:p>
          <a:p>
            <a:pPr marL="561122" lvl="1" indent="-280561" algn="l">
              <a:lnSpc>
                <a:spcPts val="5977"/>
              </a:lnSpc>
              <a:buFont typeface="Arial"/>
              <a:buChar char="•"/>
            </a:pPr>
            <a:r>
              <a:rPr lang="en-US" sz="2598" dirty="0">
                <a:solidFill>
                  <a:srgbClr val="000000"/>
                </a:solidFill>
                <a:latin typeface="Montserrat"/>
                <a:ea typeface="Montserrat"/>
                <a:cs typeface="Montserrat"/>
                <a:sym typeface="Montserrat"/>
              </a:rPr>
              <a:t>Supply &amp; Demand: Highly correlated, suggesting market efficiency in absorbing supply.</a:t>
            </a:r>
          </a:p>
          <a:p>
            <a:pPr marL="561122" lvl="1" indent="-280561" algn="l">
              <a:lnSpc>
                <a:spcPts val="5977"/>
              </a:lnSpc>
              <a:buFont typeface="Arial"/>
              <a:buChar char="•"/>
            </a:pPr>
            <a:r>
              <a:rPr lang="en-US" sz="2598" dirty="0">
                <a:solidFill>
                  <a:srgbClr val="000000"/>
                </a:solidFill>
                <a:latin typeface="Montserrat"/>
                <a:ea typeface="Montserrat"/>
                <a:cs typeface="Montserrat"/>
                <a:sym typeface="Montserrat"/>
              </a:rPr>
              <a:t>Price Sensitivity: Weakly impacted by supply and demand, indicating that price is influenced by other factors like quality, seasonality, or external market forces</a:t>
            </a:r>
          </a:p>
          <a:p>
            <a:pPr algn="l">
              <a:lnSpc>
                <a:spcPts val="4756"/>
              </a:lnSpc>
            </a:pPr>
            <a:endParaRPr lang="en-US" sz="1200" dirty="0">
              <a:solidFill>
                <a:srgbClr val="000000"/>
              </a:solidFill>
              <a:latin typeface="Montserrat"/>
              <a:ea typeface="Montserrat"/>
              <a:cs typeface="Montserrat"/>
              <a:sym typeface="Montserrat"/>
            </a:endParaRP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18</a:t>
            </a:fld>
            <a:endParaRPr lang="en-IN"/>
          </a:p>
        </p:txBody>
      </p:sp>
    </p:spTree>
    <p:extLst>
      <p:ext uri="{BB962C8B-B14F-4D97-AF65-F5344CB8AC3E}">
        <p14:creationId xmlns:p14="http://schemas.microsoft.com/office/powerpoint/2010/main" val="399095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1122" lvl="1" indent="-280561" algn="l">
              <a:lnSpc>
                <a:spcPts val="4756"/>
              </a:lnSpc>
              <a:buFont typeface="Arial"/>
              <a:buChar char="•"/>
            </a:pPr>
            <a:r>
              <a:rPr lang="en-US" sz="2598" dirty="0">
                <a:solidFill>
                  <a:srgbClr val="000000"/>
                </a:solidFill>
                <a:latin typeface="Montserrat"/>
                <a:ea typeface="Montserrat"/>
                <a:cs typeface="Montserrat"/>
                <a:sym typeface="Montserrat"/>
              </a:rPr>
              <a:t>The plot compares Total Quantity Arrived (Supply) with Quantity Sold (Demand) for cardamom from 2015 to 2025.</a:t>
            </a:r>
          </a:p>
          <a:p>
            <a:pPr marL="561122" lvl="1" indent="-280561" algn="l">
              <a:lnSpc>
                <a:spcPts val="4756"/>
              </a:lnSpc>
              <a:buFont typeface="Arial"/>
              <a:buChar char="•"/>
            </a:pPr>
            <a:r>
              <a:rPr lang="en-US" sz="2598" dirty="0">
                <a:solidFill>
                  <a:srgbClr val="000000"/>
                </a:solidFill>
                <a:latin typeface="Montserrat"/>
                <a:ea typeface="Montserrat"/>
                <a:cs typeface="Montserrat"/>
                <a:sym typeface="Montserrat"/>
              </a:rPr>
              <a:t>The orange line (Qty Sold) mostly follows the blue line (Total Qty Arrived), indicating demand generally matches supply.</a:t>
            </a:r>
          </a:p>
          <a:p>
            <a:pPr marL="561122" lvl="1" indent="-280561" algn="l">
              <a:lnSpc>
                <a:spcPts val="4756"/>
              </a:lnSpc>
              <a:buFont typeface="Arial"/>
              <a:buChar char="•"/>
            </a:pPr>
            <a:r>
              <a:rPr lang="en-US" sz="2598" dirty="0">
                <a:solidFill>
                  <a:srgbClr val="000000"/>
                </a:solidFill>
                <a:latin typeface="Montserrat"/>
                <a:ea typeface="Montserrat"/>
                <a:cs typeface="Montserrat"/>
                <a:sym typeface="Montserrat"/>
              </a:rPr>
              <a:t>Notable spike in 2021 shows surplus in supply, suggesting a one-time event.</a:t>
            </a:r>
          </a:p>
          <a:p>
            <a:pPr marL="561122" lvl="1" indent="-280561" algn="l">
              <a:lnSpc>
                <a:spcPts val="4756"/>
              </a:lnSpc>
              <a:buFont typeface="Arial"/>
              <a:buChar char="•"/>
            </a:pPr>
            <a:r>
              <a:rPr lang="en-US" sz="2598" dirty="0">
                <a:solidFill>
                  <a:srgbClr val="000000"/>
                </a:solidFill>
                <a:latin typeface="Montserrat"/>
                <a:ea typeface="Montserrat"/>
                <a:cs typeface="Montserrat"/>
                <a:sym typeface="Montserrat"/>
              </a:rPr>
              <a:t>Between 2017-2019, clear seasonal patterns are visible.</a:t>
            </a:r>
          </a:p>
          <a:p>
            <a:pPr marL="561122" lvl="1" indent="-280561" algn="l">
              <a:lnSpc>
                <a:spcPts val="4756"/>
              </a:lnSpc>
              <a:buFont typeface="Arial"/>
              <a:buChar char="•"/>
            </a:pPr>
            <a:r>
              <a:rPr lang="en-US" sz="2598" dirty="0">
                <a:solidFill>
                  <a:srgbClr val="000000"/>
                </a:solidFill>
                <a:latin typeface="Montserrat"/>
                <a:ea typeface="Montserrat"/>
                <a:cs typeface="Montserrat"/>
                <a:sym typeface="Montserrat"/>
              </a:rPr>
              <a:t>Post-2021, supply and demand stabilize.</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19</a:t>
            </a:fld>
            <a:endParaRPr lang="en-IN"/>
          </a:p>
        </p:txBody>
      </p:sp>
    </p:spTree>
    <p:extLst>
      <p:ext uri="{BB962C8B-B14F-4D97-AF65-F5344CB8AC3E}">
        <p14:creationId xmlns:p14="http://schemas.microsoft.com/office/powerpoint/2010/main" val="165204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1122" lvl="1" indent="-280561" algn="l">
              <a:lnSpc>
                <a:spcPts val="3820"/>
              </a:lnSpc>
              <a:buFont typeface="Arial"/>
              <a:buChar char="•"/>
            </a:pPr>
            <a:r>
              <a:rPr lang="en-US" sz="2598" dirty="0">
                <a:solidFill>
                  <a:srgbClr val="000000"/>
                </a:solidFill>
                <a:latin typeface="Montserrat"/>
                <a:ea typeface="Montserrat"/>
                <a:cs typeface="Montserrat"/>
                <a:sym typeface="Montserrat"/>
              </a:rPr>
              <a:t>The Supply-Demand Gap is calculated as the difference between the quantity of cardamom arrived (supplied) and the quantity sold (demanded).</a:t>
            </a:r>
          </a:p>
          <a:p>
            <a:pPr marL="561122" lvl="1" indent="-280561" algn="l">
              <a:lnSpc>
                <a:spcPts val="3820"/>
              </a:lnSpc>
              <a:buFont typeface="Arial"/>
              <a:buChar char="•"/>
            </a:pPr>
            <a:r>
              <a:rPr lang="en-US" sz="2598" dirty="0">
                <a:solidFill>
                  <a:srgbClr val="000000"/>
                </a:solidFill>
                <a:latin typeface="Montserrat"/>
                <a:ea typeface="Montserrat"/>
                <a:cs typeface="Montserrat"/>
                <a:sym typeface="Montserrat"/>
              </a:rPr>
              <a:t>Negative values (on the left side of the x-axis) represent a supply shortage, where more demand exists than supply (i.e., demand &gt; supply).</a:t>
            </a:r>
          </a:p>
          <a:p>
            <a:pPr marL="561122" lvl="1" indent="-280561" algn="l">
              <a:lnSpc>
                <a:spcPts val="3820"/>
              </a:lnSpc>
              <a:buFont typeface="Arial"/>
              <a:buChar char="•"/>
            </a:pPr>
            <a:r>
              <a:rPr lang="en-US" sz="2598" dirty="0">
                <a:solidFill>
                  <a:srgbClr val="000000"/>
                </a:solidFill>
                <a:latin typeface="Montserrat"/>
                <a:ea typeface="Montserrat"/>
                <a:cs typeface="Montserrat"/>
                <a:sym typeface="Montserrat"/>
              </a:rPr>
              <a:t>Values closer to zero indicate a balance between supply and demand, where the supply almost meets the demand.</a:t>
            </a:r>
          </a:p>
          <a:p>
            <a:pPr marL="561122" lvl="1" indent="-280561" algn="l">
              <a:lnSpc>
                <a:spcPts val="3820"/>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4132"/>
              </a:lnSpc>
              <a:buFont typeface="Arial"/>
              <a:buChar char="•"/>
            </a:pPr>
            <a:r>
              <a:rPr lang="en-US" sz="2598" dirty="0">
                <a:solidFill>
                  <a:srgbClr val="000000"/>
                </a:solidFill>
                <a:latin typeface="Montserrat"/>
                <a:ea typeface="Montserrat"/>
                <a:cs typeface="Montserrat"/>
                <a:sym typeface="Montserrat"/>
              </a:rPr>
              <a:t>Inverse Relationship: As the supply-demand gap becomes more negative (indicating a shortage), the average price slightly decreases.</a:t>
            </a:r>
          </a:p>
          <a:p>
            <a:pPr marL="561122" lvl="1" indent="-280561" algn="l">
              <a:lnSpc>
                <a:spcPts val="4132"/>
              </a:lnSpc>
              <a:buFont typeface="Arial"/>
              <a:buChar char="•"/>
            </a:pPr>
            <a:r>
              <a:rPr lang="en-US" sz="2598" dirty="0">
                <a:solidFill>
                  <a:srgbClr val="000000"/>
                </a:solidFill>
                <a:latin typeface="Montserrat"/>
                <a:ea typeface="Montserrat"/>
                <a:cs typeface="Montserrat"/>
                <a:sym typeface="Montserrat"/>
              </a:rPr>
              <a:t>The relationship is weak, indicating other factors besides supply and demand likely influence prices.</a:t>
            </a:r>
          </a:p>
          <a:p>
            <a:pPr marL="561122" lvl="1" indent="-280561" algn="l">
              <a:lnSpc>
                <a:spcPts val="5249"/>
              </a:lnSpc>
              <a:buFont typeface="Arial"/>
              <a:buChar char="•"/>
            </a:pPr>
            <a:r>
              <a:rPr lang="en-US" sz="2598" dirty="0">
                <a:solidFill>
                  <a:srgbClr val="000000"/>
                </a:solidFill>
                <a:latin typeface="Montserrat"/>
                <a:ea typeface="Montserrat"/>
                <a:cs typeface="Montserrat"/>
                <a:sym typeface="Montserrat"/>
              </a:rPr>
              <a:t>There is no significant price increase when demand exceeds supply.</a:t>
            </a:r>
          </a:p>
          <a:p>
            <a:pPr marL="561122" lvl="1" indent="-280561" algn="l">
              <a:lnSpc>
                <a:spcPts val="5249"/>
              </a:lnSpc>
              <a:buFont typeface="Arial"/>
              <a:buChar char="•"/>
            </a:pPr>
            <a:r>
              <a:rPr lang="en-US" sz="2598" dirty="0">
                <a:solidFill>
                  <a:srgbClr val="000000"/>
                </a:solidFill>
                <a:latin typeface="Montserrat"/>
                <a:ea typeface="Montserrat"/>
                <a:cs typeface="Montserrat"/>
                <a:sym typeface="Montserrat"/>
              </a:rPr>
              <a:t>Instead, the price slightly decreases during shortages, indicating market irregularities where price dynamics do not strictly follow supply-demand trends.</a:t>
            </a:r>
          </a:p>
          <a:p>
            <a:pPr marL="561122" marR="0" lvl="1" indent="-280561" algn="l" defTabSz="914400" rtl="0" eaLnBrk="1" fontAlgn="auto" latinLnBrk="0" hangingPunct="1">
              <a:lnSpc>
                <a:spcPts val="5249"/>
              </a:lnSpc>
              <a:spcBef>
                <a:spcPts val="0"/>
              </a:spcBef>
              <a:spcAft>
                <a:spcPts val="0"/>
              </a:spcAft>
              <a:buClrTx/>
              <a:buSzTx/>
              <a:buFont typeface="Arial"/>
              <a:buChar char="•"/>
              <a:tabLst/>
              <a:defRPr/>
            </a:pPr>
            <a:r>
              <a:rPr lang="en-US" sz="2598" dirty="0">
                <a:solidFill>
                  <a:srgbClr val="000000"/>
                </a:solidFill>
                <a:latin typeface="Montserrat"/>
                <a:ea typeface="Montserrat"/>
                <a:cs typeface="Montserrat"/>
                <a:sym typeface="Montserrat"/>
              </a:rPr>
              <a:t>Most data points are concentrated near the zero mark on the x-axis, showing that the market typically operates with a relatively balanced supply and demand.</a:t>
            </a:r>
          </a:p>
          <a:p>
            <a:pPr marL="561122" marR="0" lvl="1" indent="-280561" algn="l" defTabSz="914400" rtl="0" eaLnBrk="1" fontAlgn="auto" latinLnBrk="0" hangingPunct="1">
              <a:lnSpc>
                <a:spcPts val="5249"/>
              </a:lnSpc>
              <a:spcBef>
                <a:spcPts val="0"/>
              </a:spcBef>
              <a:spcAft>
                <a:spcPts val="0"/>
              </a:spcAft>
              <a:buClrTx/>
              <a:buSzTx/>
              <a:buFont typeface="Arial"/>
              <a:buChar char="•"/>
              <a:tabLst/>
              <a:defRPr/>
            </a:pPr>
            <a:r>
              <a:rPr lang="en-US" sz="2598" dirty="0">
                <a:solidFill>
                  <a:srgbClr val="000000"/>
                </a:solidFill>
                <a:latin typeface="Montserrat"/>
                <a:ea typeface="Montserrat"/>
                <a:cs typeface="Montserrat"/>
                <a:sym typeface="Montserrat"/>
              </a:rPr>
              <a:t>One notable data point shows a large supply shortage with a high price (~Rs. 2500/kg), which could be an outlier.</a:t>
            </a:r>
          </a:p>
          <a:p>
            <a:pPr marL="561122" marR="0" lvl="1" indent="-280561" algn="l" defTabSz="914400" rtl="0" eaLnBrk="1" fontAlgn="auto" latinLnBrk="0" hangingPunct="1">
              <a:lnSpc>
                <a:spcPts val="5249"/>
              </a:lnSpc>
              <a:spcBef>
                <a:spcPts val="0"/>
              </a:spcBef>
              <a:spcAft>
                <a:spcPts val="0"/>
              </a:spcAft>
              <a:buClrTx/>
              <a:buSzTx/>
              <a:buFont typeface="Arial"/>
              <a:buChar char="•"/>
              <a:tabLst/>
              <a:defRPr/>
            </a:pPr>
            <a:endParaRPr lang="en-US" sz="2598" dirty="0">
              <a:solidFill>
                <a:srgbClr val="000000"/>
              </a:solidFill>
              <a:latin typeface="Montserrat"/>
              <a:ea typeface="Montserrat"/>
              <a:cs typeface="Montserrat"/>
              <a:sym typeface="Montserrat"/>
            </a:endParaRPr>
          </a:p>
          <a:p>
            <a:pPr marL="561122" lvl="1" indent="-280561" algn="l">
              <a:lnSpc>
                <a:spcPts val="5249"/>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4132"/>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4132"/>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4132"/>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3820"/>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3820"/>
              </a:lnSpc>
              <a:buFont typeface="Arial"/>
              <a:buChar char="•"/>
            </a:pPr>
            <a:endParaRPr lang="en-US" sz="2598" dirty="0">
              <a:solidFill>
                <a:srgbClr val="000000"/>
              </a:solidFill>
              <a:latin typeface="Montserrat"/>
              <a:ea typeface="Montserrat"/>
              <a:cs typeface="Montserrat"/>
              <a:sym typeface="Montserrat"/>
            </a:endParaRPr>
          </a:p>
          <a:p>
            <a:pPr marL="561122" lvl="1" indent="-280561" algn="l">
              <a:lnSpc>
                <a:spcPts val="3820"/>
              </a:lnSpc>
              <a:buFont typeface="Arial"/>
              <a:buChar char="•"/>
            </a:pPr>
            <a:endParaRPr lang="en-US" sz="2598" dirty="0">
              <a:solidFill>
                <a:srgbClr val="000000"/>
              </a:solidFill>
              <a:latin typeface="Montserrat"/>
              <a:ea typeface="Montserrat"/>
              <a:cs typeface="Montserrat"/>
              <a:sym typeface="Montserrat"/>
            </a:endParaRP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20</a:t>
            </a:fld>
            <a:endParaRPr lang="en-IN"/>
          </a:p>
        </p:txBody>
      </p:sp>
    </p:spTree>
    <p:extLst>
      <p:ext uri="{BB962C8B-B14F-4D97-AF65-F5344CB8AC3E}">
        <p14:creationId xmlns:p14="http://schemas.microsoft.com/office/powerpoint/2010/main" val="245616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diving into the analysis, let me introduce </a:t>
            </a:r>
            <a:r>
              <a:rPr lang="en-US" b="1" dirty="0"/>
              <a:t>Almanac Nutrition</a:t>
            </a:r>
            <a:r>
              <a:rPr lang="en-US" dirty="0"/>
              <a:t>, a leading spices trading company that specializes in importing and exporting various spices to local and global markets. The company offers global trade solutions, integrated capital management, and consulting services focused on sustainable practices in the spice industry."</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2</a:t>
            </a:fld>
            <a:endParaRPr lang="en-IN"/>
          </a:p>
        </p:txBody>
      </p:sp>
    </p:spTree>
    <p:extLst>
      <p:ext uri="{BB962C8B-B14F-4D97-AF65-F5344CB8AC3E}">
        <p14:creationId xmlns:p14="http://schemas.microsoft.com/office/powerpoint/2010/main" val="199313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objectives of this project are:</a:t>
            </a:r>
          </a:p>
          <a:p>
            <a:r>
              <a:rPr lang="en-US" b="1" dirty="0"/>
              <a:t>Analyze trends</a:t>
            </a:r>
            <a:r>
              <a:rPr lang="en-US" dirty="0"/>
              <a:t> in cardamom supply, demand, and pricing from 2015 to 2024.</a:t>
            </a:r>
          </a:p>
          <a:p>
            <a:r>
              <a:rPr lang="en-US" b="1" dirty="0"/>
              <a:t>Investigate the impact</a:t>
            </a:r>
            <a:r>
              <a:rPr lang="en-US" dirty="0"/>
              <a:t> of major events like price spikes and COVID-19 on the cardamom market.</a:t>
            </a:r>
          </a:p>
          <a:p>
            <a:r>
              <a:rPr lang="en-US" b="1" dirty="0"/>
              <a:t>Identify correlations</a:t>
            </a:r>
            <a:r>
              <a:rPr lang="en-US" dirty="0"/>
              <a:t> between supply, demand, and pricing to understand market behavior.</a:t>
            </a:r>
          </a:p>
          <a:p>
            <a:r>
              <a:rPr lang="en-US" dirty="0"/>
              <a:t>Provide insights into </a:t>
            </a:r>
            <a:r>
              <a:rPr lang="en-US" b="1" dirty="0"/>
              <a:t>price volatility</a:t>
            </a:r>
            <a:r>
              <a:rPr lang="en-US" dirty="0"/>
              <a:t> and </a:t>
            </a:r>
            <a:r>
              <a:rPr lang="en-US" b="1" dirty="0"/>
              <a:t>market stability</a:t>
            </a:r>
            <a:r>
              <a:rPr lang="en-US" dirty="0"/>
              <a:t>.</a:t>
            </a:r>
          </a:p>
          <a:p>
            <a:r>
              <a:rPr lang="en-US" dirty="0"/>
              <a:t>Use regression analysis to provide </a:t>
            </a:r>
            <a:r>
              <a:rPr lang="en-US" b="1" dirty="0"/>
              <a:t>predictive insights</a:t>
            </a:r>
            <a:r>
              <a:rPr lang="en-US" dirty="0"/>
              <a:t> on the relationship between supply, demand, and prices."</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3</a:t>
            </a:fld>
            <a:endParaRPr lang="en-IN"/>
          </a:p>
        </p:txBody>
      </p:sp>
    </p:spTree>
    <p:extLst>
      <p:ext uri="{BB962C8B-B14F-4D97-AF65-F5344CB8AC3E}">
        <p14:creationId xmlns:p14="http://schemas.microsoft.com/office/powerpoint/2010/main" val="223784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includes key indicators for cardamom auctions in India, such as:</a:t>
            </a:r>
          </a:p>
          <a:p>
            <a:r>
              <a:rPr lang="en-US" b="1" dirty="0"/>
              <a:t>Total Quantity Arrived (Supply)</a:t>
            </a:r>
            <a:r>
              <a:rPr lang="en-US" dirty="0"/>
              <a:t>: This measures the total supply of cardamom brought to each auction.</a:t>
            </a:r>
          </a:p>
          <a:p>
            <a:r>
              <a:rPr lang="en-US" b="1" dirty="0"/>
              <a:t>Quantity Sold (Demand)</a:t>
            </a:r>
            <a:r>
              <a:rPr lang="en-US" dirty="0"/>
              <a:t>: This measures the demand for cardamom based on the amount sold at each auction.</a:t>
            </a:r>
          </a:p>
          <a:p>
            <a:r>
              <a:rPr lang="en-US" b="1" dirty="0"/>
              <a:t>Max Price and Average Price</a:t>
            </a:r>
            <a:r>
              <a:rPr lang="en-US" dirty="0"/>
              <a:t>: The highest and average prices at which cardamom was sold.</a:t>
            </a:r>
          </a:p>
          <a:p>
            <a:r>
              <a:rPr lang="en-US" dirty="0"/>
              <a:t>By analyzing these variables, we can better understand market dynamics and pricing behavior."</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4</a:t>
            </a:fld>
            <a:endParaRPr lang="en-IN"/>
          </a:p>
        </p:txBody>
      </p:sp>
    </p:spTree>
    <p:extLst>
      <p:ext uri="{BB962C8B-B14F-4D97-AF65-F5344CB8AC3E}">
        <p14:creationId xmlns:p14="http://schemas.microsoft.com/office/powerpoint/2010/main" val="2927763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tasks we performed was </a:t>
            </a:r>
            <a:r>
              <a:rPr lang="en-US" b="1" dirty="0"/>
              <a:t>data cleaning</a:t>
            </a:r>
            <a:r>
              <a:rPr lang="en-US" dirty="0"/>
              <a:t>. The original dataset contained commas in large numbers, making the data non-numeric. To enable analysis, we:</a:t>
            </a:r>
          </a:p>
          <a:p>
            <a:r>
              <a:rPr lang="en-US" dirty="0"/>
              <a:t>Removed commas from the relevant columns like </a:t>
            </a:r>
            <a:r>
              <a:rPr lang="en-US" b="1" dirty="0"/>
              <a:t>Total Quantity Arrived</a:t>
            </a:r>
            <a:r>
              <a:rPr lang="en-US" dirty="0"/>
              <a:t>, </a:t>
            </a:r>
            <a:r>
              <a:rPr lang="en-US" b="1" dirty="0"/>
              <a:t>Quantity Sold</a:t>
            </a:r>
            <a:r>
              <a:rPr lang="en-US" dirty="0"/>
              <a:t>, </a:t>
            </a:r>
            <a:r>
              <a:rPr lang="en-US" b="1" dirty="0"/>
              <a:t>Max Price</a:t>
            </a:r>
            <a:r>
              <a:rPr lang="en-US" dirty="0"/>
              <a:t>, and </a:t>
            </a:r>
            <a:r>
              <a:rPr lang="en-US" b="1" dirty="0"/>
              <a:t>Avg Price</a:t>
            </a:r>
            <a:r>
              <a:rPr lang="en-US" dirty="0"/>
              <a:t>.</a:t>
            </a:r>
          </a:p>
          <a:p>
            <a:r>
              <a:rPr lang="en-US" dirty="0"/>
              <a:t>Converted the cleaned data to numeric format for further calculations and analysis."</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5</a:t>
            </a:fld>
            <a:endParaRPr lang="en-IN"/>
          </a:p>
        </p:txBody>
      </p:sp>
    </p:spTree>
    <p:extLst>
      <p:ext uri="{BB962C8B-B14F-4D97-AF65-F5344CB8AC3E}">
        <p14:creationId xmlns:p14="http://schemas.microsoft.com/office/powerpoint/2010/main" val="147095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t>
            </a:r>
            <a:r>
              <a:rPr lang="en-US" b="1" dirty="0"/>
              <a:t>descriptive statistics</a:t>
            </a:r>
            <a:r>
              <a:rPr lang="en-US" dirty="0"/>
              <a:t> for </a:t>
            </a:r>
            <a:r>
              <a:rPr lang="en-US" b="1" dirty="0"/>
              <a:t>Total Quantity Arrived (Supply)</a:t>
            </a:r>
            <a:r>
              <a:rPr lang="en-US" dirty="0"/>
              <a:t>:</a:t>
            </a:r>
          </a:p>
          <a:p>
            <a:r>
              <a:rPr lang="en-US" dirty="0"/>
              <a:t>The </a:t>
            </a:r>
            <a:r>
              <a:rPr lang="en-US" b="1" dirty="0"/>
              <a:t>mean supply</a:t>
            </a:r>
            <a:r>
              <a:rPr lang="en-US" dirty="0"/>
              <a:t> was about </a:t>
            </a:r>
            <a:r>
              <a:rPr lang="en-US" b="1" dirty="0"/>
              <a:t>51,710 kg</a:t>
            </a:r>
            <a:r>
              <a:rPr lang="en-US" dirty="0"/>
              <a:t> per auction.</a:t>
            </a:r>
          </a:p>
          <a:p>
            <a:r>
              <a:rPr lang="en-US" dirty="0"/>
              <a:t>The </a:t>
            </a:r>
            <a:r>
              <a:rPr lang="en-US" b="1" dirty="0"/>
              <a:t>standard deviation</a:t>
            </a:r>
            <a:r>
              <a:rPr lang="en-US" dirty="0"/>
              <a:t> was </a:t>
            </a:r>
            <a:r>
              <a:rPr lang="en-US" b="1" dirty="0"/>
              <a:t>26,396 kg</a:t>
            </a:r>
            <a:r>
              <a:rPr lang="en-US" dirty="0"/>
              <a:t>, indicating significant variability in supply across auctions.</a:t>
            </a:r>
          </a:p>
          <a:p>
            <a:r>
              <a:rPr lang="en-US" dirty="0"/>
              <a:t>The supply ranged from as low as </a:t>
            </a:r>
            <a:r>
              <a:rPr lang="en-US" b="1" dirty="0"/>
              <a:t>2,296 kg</a:t>
            </a:r>
            <a:r>
              <a:rPr lang="en-US" dirty="0"/>
              <a:t> to over </a:t>
            </a:r>
            <a:r>
              <a:rPr lang="en-US" b="1" dirty="0"/>
              <a:t>210,000 kg</a:t>
            </a:r>
            <a:r>
              <a:rPr lang="en-US" dirty="0"/>
              <a:t> in certain auctions. This wide range of supply shows that the market is highly volatile, with some auctions seeing very large arrivals while others are much smaller."</a:t>
            </a: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6</a:t>
            </a:fld>
            <a:endParaRPr lang="en-IN"/>
          </a:p>
        </p:txBody>
      </p:sp>
    </p:spTree>
    <p:extLst>
      <p:ext uri="{BB962C8B-B14F-4D97-AF65-F5344CB8AC3E}">
        <p14:creationId xmlns:p14="http://schemas.microsoft.com/office/powerpoint/2010/main" val="3573441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a:t>
            </a:r>
            <a:r>
              <a:rPr lang="en-US" b="1" dirty="0"/>
              <a:t>demand statistics</a:t>
            </a:r>
            <a:r>
              <a:rPr lang="en-US" dirty="0"/>
              <a:t> reflect significant fluctuations:</a:t>
            </a:r>
          </a:p>
          <a:p>
            <a:r>
              <a:rPr lang="en-US" dirty="0"/>
              <a:t>The </a:t>
            </a:r>
            <a:r>
              <a:rPr lang="en-US" b="1" dirty="0"/>
              <a:t>mean demand</a:t>
            </a:r>
            <a:r>
              <a:rPr lang="en-US" dirty="0"/>
              <a:t> was </a:t>
            </a:r>
            <a:r>
              <a:rPr lang="en-US" b="1" dirty="0"/>
              <a:t>49,361 kg</a:t>
            </a:r>
            <a:r>
              <a:rPr lang="en-US" dirty="0"/>
              <a:t> per auction.</a:t>
            </a:r>
          </a:p>
          <a:p>
            <a:r>
              <a:rPr lang="en-US" dirty="0"/>
              <a:t>The </a:t>
            </a:r>
            <a:r>
              <a:rPr lang="en-US" b="1" dirty="0"/>
              <a:t>standard deviation</a:t>
            </a:r>
            <a:r>
              <a:rPr lang="en-US" dirty="0"/>
              <a:t> was high at </a:t>
            </a:r>
            <a:r>
              <a:rPr lang="en-US" b="1" dirty="0"/>
              <a:t>26,610 kg</a:t>
            </a:r>
            <a:r>
              <a:rPr lang="en-US" dirty="0"/>
              <a:t>, showing a wide range in the quantities sold.</a:t>
            </a:r>
          </a:p>
          <a:p>
            <a:r>
              <a:rPr lang="en-US" dirty="0"/>
              <a:t>Some auctions sold as much as </a:t>
            </a:r>
            <a:r>
              <a:rPr lang="en-US" b="1" dirty="0"/>
              <a:t>511,177 kg</a:t>
            </a:r>
            <a:r>
              <a:rPr lang="en-US" dirty="0"/>
              <a:t>, while others saw </a:t>
            </a:r>
            <a:r>
              <a:rPr lang="en-US" b="1" dirty="0"/>
              <a:t>no sales at all</a:t>
            </a:r>
            <a:r>
              <a:rPr lang="en-US" dirty="0"/>
              <a:t>. This variability suggests that demand is also inconsistent, potentially affected by external factors or market conditions.“</a:t>
            </a:r>
          </a:p>
          <a:p>
            <a:endParaRPr lang="en-US" dirty="0"/>
          </a:p>
          <a:p>
            <a:pPr algn="l">
              <a:lnSpc>
                <a:spcPts val="3119"/>
              </a:lnSpc>
            </a:pPr>
            <a:r>
              <a:rPr lang="en-US" sz="2598" b="1" dirty="0">
                <a:solidFill>
                  <a:srgbClr val="FF3131"/>
                </a:solidFill>
                <a:latin typeface="Montserrat Bold"/>
                <a:ea typeface="Montserrat Bold"/>
                <a:cs typeface="Montserrat Bold"/>
                <a:sym typeface="Montserrat Bold"/>
              </a:rPr>
              <a:t>Qty Sold (Demand)</a:t>
            </a:r>
            <a:r>
              <a:rPr lang="en-US" sz="2598" dirty="0">
                <a:solidFill>
                  <a:srgbClr val="FF3131"/>
                </a:solidFill>
                <a:latin typeface="Montserrat"/>
                <a:ea typeface="Montserrat"/>
                <a:cs typeface="Montserrat"/>
                <a:sym typeface="Montserrat"/>
              </a:rPr>
              <a:t>:</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Mean: 49,361 kg. On average, around 49,361 kg of cardamom was sold per auction.</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Std: 26,610 kg. The demand also fluctuates widely across auctions, as shown by the high standard deviation.</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Min: 0 kg. There were auctions where no cardamom was sold.</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Max: 511,177 kg. The largest recorded quantity sold in a single auction was over half a million kilograms.</a:t>
            </a:r>
          </a:p>
          <a:p>
            <a:pPr algn="l">
              <a:lnSpc>
                <a:spcPts val="5171"/>
              </a:lnSpc>
            </a:pPr>
            <a:r>
              <a:rPr lang="en-US" sz="2598" b="1" dirty="0">
                <a:solidFill>
                  <a:srgbClr val="000000"/>
                </a:solidFill>
                <a:latin typeface="Montserrat Bold"/>
                <a:ea typeface="Montserrat Bold"/>
                <a:cs typeface="Montserrat Bold"/>
                <a:sym typeface="Montserrat Bold"/>
              </a:rPr>
              <a:t>Percentiles:</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25% of auctions sold less than 29,515 kg.</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50% of auctions sold about 47,694 kg.</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75% of auctions sold less than 64,899 kg.</a:t>
            </a:r>
          </a:p>
          <a:p>
            <a:pPr marL="561122" lvl="1" indent="-280561" algn="l">
              <a:lnSpc>
                <a:spcPts val="5171"/>
              </a:lnSpc>
              <a:buFont typeface="Arial"/>
              <a:buChar char="•"/>
            </a:pPr>
            <a:r>
              <a:rPr lang="en-US" sz="2598" dirty="0">
                <a:solidFill>
                  <a:srgbClr val="000000"/>
                </a:solidFill>
                <a:latin typeface="Montserrat"/>
                <a:ea typeface="Montserrat"/>
                <a:cs typeface="Montserrat"/>
                <a:sym typeface="Montserrat"/>
              </a:rPr>
              <a:t>Interpretation: Demand is also highly variable, with some auctions seeing no sales at all, while others sell enormous quantities.</a:t>
            </a:r>
          </a:p>
          <a:p>
            <a:endParaRPr lang="en-US" dirty="0"/>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7</a:t>
            </a:fld>
            <a:endParaRPr lang="en-IN"/>
          </a:p>
        </p:txBody>
      </p:sp>
    </p:spTree>
    <p:extLst>
      <p:ext uri="{BB962C8B-B14F-4D97-AF65-F5344CB8AC3E}">
        <p14:creationId xmlns:p14="http://schemas.microsoft.com/office/powerpoint/2010/main" val="234410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pricing:</a:t>
            </a:r>
          </a:p>
          <a:p>
            <a:r>
              <a:rPr lang="en-US" dirty="0"/>
              <a:t>The </a:t>
            </a:r>
            <a:r>
              <a:rPr lang="en-US" b="1" dirty="0"/>
              <a:t>average maximum price</a:t>
            </a:r>
            <a:r>
              <a:rPr lang="en-US" dirty="0"/>
              <a:t> of cardamom was </a:t>
            </a:r>
            <a:r>
              <a:rPr lang="en-US" b="1" dirty="0"/>
              <a:t>₹1,764 per kg</a:t>
            </a:r>
            <a:r>
              <a:rPr lang="en-US" dirty="0"/>
              <a:t>, with some auctions seeing prices as high as </a:t>
            </a:r>
            <a:r>
              <a:rPr lang="en-US" b="1" dirty="0"/>
              <a:t>₹7,000 per kg</a:t>
            </a:r>
            <a:r>
              <a:rPr lang="en-US" dirty="0"/>
              <a:t>.</a:t>
            </a:r>
          </a:p>
          <a:p>
            <a:r>
              <a:rPr lang="en-US" dirty="0"/>
              <a:t>The </a:t>
            </a:r>
            <a:r>
              <a:rPr lang="en-US" b="1" dirty="0"/>
              <a:t>average price</a:t>
            </a:r>
            <a:r>
              <a:rPr lang="en-US" dirty="0"/>
              <a:t> across auctions was </a:t>
            </a:r>
            <a:r>
              <a:rPr lang="en-US" b="1" dirty="0"/>
              <a:t>₹1,331 per kg</a:t>
            </a:r>
            <a:r>
              <a:rPr lang="en-US" dirty="0"/>
              <a:t>, but again, there is high variability, with the standard deviation being </a:t>
            </a:r>
            <a:r>
              <a:rPr lang="en-US" b="1" dirty="0"/>
              <a:t>₹717</a:t>
            </a:r>
            <a:r>
              <a:rPr lang="en-US" dirty="0"/>
              <a:t>. This volatility in pricing can be attributed to fluctuations in supply and demand, as well as external factors such as market disruptions.“</a:t>
            </a:r>
          </a:p>
          <a:p>
            <a:endParaRPr lang="en-US" dirty="0"/>
          </a:p>
          <a:p>
            <a:pPr algn="l">
              <a:lnSpc>
                <a:spcPts val="5564"/>
              </a:lnSpc>
            </a:pPr>
            <a:r>
              <a:rPr lang="en-US" sz="1200" b="1" dirty="0">
                <a:solidFill>
                  <a:srgbClr val="FF3131"/>
                </a:solidFill>
                <a:latin typeface="Montserrat Bold"/>
                <a:ea typeface="Montserrat Bold"/>
                <a:cs typeface="Montserrat Bold"/>
                <a:sym typeface="Montserrat Bold"/>
              </a:rPr>
              <a:t>Max Price (Rs./Kg):</a:t>
            </a:r>
          </a:p>
          <a:p>
            <a:pPr algn="l">
              <a:lnSpc>
                <a:spcPts val="5564"/>
              </a:lnSpc>
            </a:pPr>
            <a:r>
              <a:rPr lang="en-US" sz="1200" dirty="0">
                <a:solidFill>
                  <a:srgbClr val="000000"/>
                </a:solidFill>
                <a:latin typeface="Montserrat"/>
                <a:ea typeface="Montserrat"/>
                <a:cs typeface="Montserrat"/>
                <a:sym typeface="Montserrat"/>
              </a:rPr>
              <a:t>Mean: ₹1,764 per kg. This is the average highest price recorded in auctions.</a:t>
            </a:r>
          </a:p>
          <a:p>
            <a:pPr algn="l">
              <a:lnSpc>
                <a:spcPts val="5564"/>
              </a:lnSpc>
            </a:pPr>
            <a:r>
              <a:rPr lang="en-US" sz="1200" dirty="0">
                <a:solidFill>
                  <a:srgbClr val="000000"/>
                </a:solidFill>
                <a:latin typeface="Montserrat"/>
                <a:ea typeface="Montserrat"/>
                <a:cs typeface="Montserrat"/>
                <a:sym typeface="Montserrat"/>
              </a:rPr>
              <a:t>Std: ₹809. The price fluctuates quite a lot, showing volatility in the market.</a:t>
            </a:r>
          </a:p>
          <a:p>
            <a:pPr algn="l">
              <a:lnSpc>
                <a:spcPts val="5564"/>
              </a:lnSpc>
            </a:pPr>
            <a:r>
              <a:rPr lang="en-US" sz="1200" dirty="0">
                <a:solidFill>
                  <a:srgbClr val="000000"/>
                </a:solidFill>
                <a:latin typeface="Montserrat"/>
                <a:ea typeface="Montserrat"/>
                <a:cs typeface="Montserrat"/>
                <a:sym typeface="Montserrat"/>
              </a:rPr>
              <a:t>Min: ₹0 per kg. Some auctions had no sales or no maximum price recorded.</a:t>
            </a:r>
          </a:p>
          <a:p>
            <a:pPr algn="l">
              <a:lnSpc>
                <a:spcPts val="5564"/>
              </a:lnSpc>
            </a:pPr>
            <a:r>
              <a:rPr lang="en-US" sz="1200" dirty="0">
                <a:solidFill>
                  <a:srgbClr val="000000"/>
                </a:solidFill>
                <a:latin typeface="Montserrat"/>
                <a:ea typeface="Montserrat"/>
                <a:cs typeface="Montserrat"/>
                <a:sym typeface="Montserrat"/>
              </a:rPr>
              <a:t>Max: ₹7,000 per kg. The highest recorded price was ₹7,000.</a:t>
            </a:r>
          </a:p>
          <a:p>
            <a:pPr algn="l">
              <a:lnSpc>
                <a:spcPts val="5564"/>
              </a:lnSpc>
            </a:pPr>
            <a:r>
              <a:rPr lang="en-US" sz="1200" b="1" dirty="0">
                <a:solidFill>
                  <a:srgbClr val="000000"/>
                </a:solidFill>
                <a:latin typeface="Montserrat Bold"/>
                <a:ea typeface="Montserrat Bold"/>
                <a:cs typeface="Montserrat Bold"/>
                <a:sym typeface="Montserrat Bold"/>
              </a:rPr>
              <a:t>Percentiles:</a:t>
            </a:r>
          </a:p>
          <a:p>
            <a:pPr algn="l">
              <a:lnSpc>
                <a:spcPts val="5564"/>
              </a:lnSpc>
            </a:pPr>
            <a:r>
              <a:rPr lang="en-US" sz="1200" dirty="0">
                <a:solidFill>
                  <a:srgbClr val="000000"/>
                </a:solidFill>
                <a:latin typeface="Montserrat"/>
                <a:ea typeface="Montserrat"/>
                <a:cs typeface="Montserrat"/>
                <a:sym typeface="Montserrat"/>
              </a:rPr>
              <a:t>25% of auctions had a max price below ₹1,228.</a:t>
            </a:r>
          </a:p>
          <a:p>
            <a:pPr algn="l">
              <a:lnSpc>
                <a:spcPts val="5564"/>
              </a:lnSpc>
            </a:pPr>
            <a:r>
              <a:rPr lang="en-US" sz="1200" dirty="0">
                <a:solidFill>
                  <a:srgbClr val="000000"/>
                </a:solidFill>
                <a:latin typeface="Montserrat"/>
                <a:ea typeface="Montserrat"/>
                <a:cs typeface="Montserrat"/>
                <a:sym typeface="Montserrat"/>
              </a:rPr>
              <a:t>50% of auctions had a max price of ₹1,485.</a:t>
            </a:r>
          </a:p>
          <a:p>
            <a:pPr algn="l">
              <a:lnSpc>
                <a:spcPts val="5564"/>
              </a:lnSpc>
            </a:pPr>
            <a:r>
              <a:rPr lang="en-US" sz="1200" dirty="0">
                <a:solidFill>
                  <a:srgbClr val="000000"/>
                </a:solidFill>
                <a:latin typeface="Montserrat"/>
                <a:ea typeface="Montserrat"/>
                <a:cs typeface="Montserrat"/>
                <a:sym typeface="Montserrat"/>
              </a:rPr>
              <a:t>75% of auctions had a max price below ₹2,100.</a:t>
            </a:r>
          </a:p>
          <a:p>
            <a:pPr algn="l">
              <a:lnSpc>
                <a:spcPts val="5564"/>
              </a:lnSpc>
            </a:pPr>
            <a:r>
              <a:rPr lang="en-US" sz="1200" dirty="0">
                <a:solidFill>
                  <a:srgbClr val="000000"/>
                </a:solidFill>
                <a:latin typeface="Montserrat"/>
                <a:ea typeface="Montserrat"/>
                <a:cs typeface="Montserrat"/>
                <a:sym typeface="Montserrat"/>
              </a:rPr>
              <a:t>Interpretation: The maximum price varies significantly, with some auctions having very high prices, potentially due to supply shortages or increased demand.</a:t>
            </a:r>
          </a:p>
          <a:p>
            <a:endParaRPr lang="en-US" dirty="0"/>
          </a:p>
          <a:p>
            <a:pPr algn="l">
              <a:lnSpc>
                <a:spcPts val="5330"/>
              </a:lnSpc>
            </a:pPr>
            <a:r>
              <a:rPr lang="en-US" sz="1200" b="1" dirty="0">
                <a:solidFill>
                  <a:srgbClr val="FF3131"/>
                </a:solidFill>
                <a:latin typeface="Montserrat Bold"/>
                <a:ea typeface="Montserrat Bold"/>
                <a:cs typeface="Montserrat Bold"/>
                <a:sym typeface="Montserrat Bold"/>
              </a:rPr>
              <a:t>Avg Price (Rs./Kg):</a:t>
            </a:r>
          </a:p>
          <a:p>
            <a:pPr algn="l">
              <a:lnSpc>
                <a:spcPts val="5330"/>
              </a:lnSpc>
            </a:pPr>
            <a:r>
              <a:rPr lang="en-US" sz="1200" dirty="0">
                <a:solidFill>
                  <a:srgbClr val="000000"/>
                </a:solidFill>
                <a:latin typeface="Montserrat"/>
                <a:ea typeface="Montserrat"/>
                <a:cs typeface="Montserrat"/>
                <a:sym typeface="Montserrat"/>
              </a:rPr>
              <a:t>Mean: ₹1,331 per kg. The average price across auctions.</a:t>
            </a:r>
          </a:p>
          <a:p>
            <a:pPr algn="l">
              <a:lnSpc>
                <a:spcPts val="5330"/>
              </a:lnSpc>
            </a:pPr>
            <a:r>
              <a:rPr lang="en-US" sz="1200" dirty="0">
                <a:solidFill>
                  <a:srgbClr val="000000"/>
                </a:solidFill>
                <a:latin typeface="Montserrat"/>
                <a:ea typeface="Montserrat"/>
                <a:cs typeface="Montserrat"/>
                <a:sym typeface="Montserrat"/>
              </a:rPr>
              <a:t>Std: ₹717. The standard deviation shows a lot of variation in prices.</a:t>
            </a:r>
          </a:p>
          <a:p>
            <a:pPr algn="l">
              <a:lnSpc>
                <a:spcPts val="5330"/>
              </a:lnSpc>
            </a:pPr>
            <a:r>
              <a:rPr lang="en-US" sz="1200" dirty="0">
                <a:solidFill>
                  <a:srgbClr val="000000"/>
                </a:solidFill>
                <a:latin typeface="Montserrat"/>
                <a:ea typeface="Montserrat"/>
                <a:cs typeface="Montserrat"/>
                <a:sym typeface="Montserrat"/>
              </a:rPr>
              <a:t>Min: ₹0 per kg. Some auctions recorded no sales or very low prices.</a:t>
            </a:r>
          </a:p>
          <a:p>
            <a:pPr algn="l">
              <a:lnSpc>
                <a:spcPts val="5330"/>
              </a:lnSpc>
            </a:pPr>
            <a:r>
              <a:rPr lang="en-US" sz="1200" dirty="0">
                <a:solidFill>
                  <a:srgbClr val="000000"/>
                </a:solidFill>
                <a:latin typeface="Montserrat"/>
                <a:ea typeface="Montserrat"/>
                <a:cs typeface="Montserrat"/>
                <a:sym typeface="Montserrat"/>
              </a:rPr>
              <a:t>Max: ₹4,733 per kg. The highest average price recorded in a single auction.</a:t>
            </a:r>
          </a:p>
          <a:p>
            <a:pPr algn="l">
              <a:lnSpc>
                <a:spcPts val="5330"/>
              </a:lnSpc>
            </a:pPr>
            <a:r>
              <a:rPr lang="en-US" sz="1200" b="1" dirty="0">
                <a:solidFill>
                  <a:srgbClr val="000000"/>
                </a:solidFill>
                <a:latin typeface="Montserrat Bold"/>
                <a:ea typeface="Montserrat Bold"/>
                <a:cs typeface="Montserrat Bold"/>
                <a:sym typeface="Montserrat Bold"/>
              </a:rPr>
              <a:t>Percentiles:</a:t>
            </a:r>
          </a:p>
          <a:p>
            <a:pPr algn="l">
              <a:lnSpc>
                <a:spcPts val="5330"/>
              </a:lnSpc>
            </a:pPr>
            <a:r>
              <a:rPr lang="en-US" sz="1200" dirty="0">
                <a:solidFill>
                  <a:srgbClr val="000000"/>
                </a:solidFill>
                <a:latin typeface="Montserrat"/>
                <a:ea typeface="Montserrat"/>
                <a:cs typeface="Montserrat"/>
                <a:sym typeface="Montserrat"/>
              </a:rPr>
              <a:t>25% of auctions had an average price below ₹891.</a:t>
            </a:r>
          </a:p>
          <a:p>
            <a:pPr algn="l">
              <a:lnSpc>
                <a:spcPts val="5330"/>
              </a:lnSpc>
            </a:pPr>
            <a:r>
              <a:rPr lang="en-US" sz="1200" dirty="0">
                <a:solidFill>
                  <a:srgbClr val="000000"/>
                </a:solidFill>
                <a:latin typeface="Montserrat"/>
                <a:ea typeface="Montserrat"/>
                <a:cs typeface="Montserrat"/>
                <a:sym typeface="Montserrat"/>
              </a:rPr>
              <a:t>50% of auctions had an average price of ₹1,072.</a:t>
            </a:r>
          </a:p>
          <a:p>
            <a:pPr algn="l">
              <a:lnSpc>
                <a:spcPts val="5330"/>
              </a:lnSpc>
            </a:pPr>
            <a:r>
              <a:rPr lang="en-US" sz="1200" dirty="0">
                <a:solidFill>
                  <a:srgbClr val="000000"/>
                </a:solidFill>
                <a:latin typeface="Montserrat"/>
                <a:ea typeface="Montserrat"/>
                <a:cs typeface="Montserrat"/>
                <a:sym typeface="Montserrat"/>
              </a:rPr>
              <a:t>75% of auctions had an average price below ₹1,529.</a:t>
            </a:r>
          </a:p>
          <a:p>
            <a:pPr algn="l">
              <a:lnSpc>
                <a:spcPts val="5330"/>
              </a:lnSpc>
            </a:pPr>
            <a:r>
              <a:rPr lang="en-US" sz="1200" dirty="0">
                <a:solidFill>
                  <a:srgbClr val="000000"/>
                </a:solidFill>
                <a:latin typeface="Montserrat"/>
                <a:ea typeface="Montserrat"/>
                <a:cs typeface="Montserrat"/>
                <a:sym typeface="Montserrat"/>
              </a:rPr>
              <a:t>Interpretation: Average prices fluctuate considerably across auctions, with some reaching as high as ₹4,733, indicating price volatility due to varying market conditions.</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8</a:t>
            </a:fld>
            <a:endParaRPr lang="en-IN"/>
          </a:p>
        </p:txBody>
      </p:sp>
    </p:spTree>
    <p:extLst>
      <p:ext uri="{BB962C8B-B14F-4D97-AF65-F5344CB8AC3E}">
        <p14:creationId xmlns:p14="http://schemas.microsoft.com/office/powerpoint/2010/main" val="318095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4342"/>
              </a:lnSpc>
            </a:pPr>
            <a:endParaRPr lang="en-US" sz="1200" dirty="0">
              <a:solidFill>
                <a:srgbClr val="FF3131"/>
              </a:solidFill>
              <a:latin typeface="Montserrat"/>
              <a:ea typeface="Montserrat"/>
              <a:cs typeface="Montserrat"/>
              <a:sym typeface="Montserrat"/>
            </a:endParaRPr>
          </a:p>
          <a:p>
            <a:r>
              <a:rPr lang="en-US" dirty="0"/>
              <a:t>"We also analyzed the </a:t>
            </a:r>
            <a:r>
              <a:rPr lang="en-US" b="1" dirty="0"/>
              <a:t>skewness and kurtosis</a:t>
            </a:r>
            <a:r>
              <a:rPr lang="en-US" dirty="0"/>
              <a:t> of the data to understand its distribution:</a:t>
            </a:r>
          </a:p>
          <a:p>
            <a:r>
              <a:rPr lang="en-US" b="1" dirty="0"/>
              <a:t>Skewness</a:t>
            </a:r>
            <a:r>
              <a:rPr lang="en-US" dirty="0"/>
              <a:t> measures whether the data is symmetrical or skewed. For example, the skewness of supply is </a:t>
            </a:r>
            <a:r>
              <a:rPr lang="en-US" b="1" dirty="0"/>
              <a:t>moderate right-skewed</a:t>
            </a:r>
            <a:r>
              <a:rPr lang="en-US" dirty="0"/>
              <a:t> at </a:t>
            </a:r>
            <a:r>
              <a:rPr lang="en-US" b="1" dirty="0"/>
              <a:t>0.89</a:t>
            </a:r>
            <a:r>
              <a:rPr lang="en-US" dirty="0"/>
              <a:t>, meaning there are more auctions with lower supply but a few with significantly higher quantities.</a:t>
            </a:r>
          </a:p>
          <a:p>
            <a:r>
              <a:rPr lang="en-US" b="1" dirty="0"/>
              <a:t>Kurtosis</a:t>
            </a:r>
            <a:r>
              <a:rPr lang="en-US" dirty="0"/>
              <a:t> measures the presence of outliers. The kurtosis of demand is </a:t>
            </a:r>
            <a:r>
              <a:rPr lang="en-US" b="1" dirty="0"/>
              <a:t>extremely high</a:t>
            </a:r>
            <a:r>
              <a:rPr lang="en-US" dirty="0"/>
              <a:t> at </a:t>
            </a:r>
            <a:r>
              <a:rPr lang="en-US" b="1" dirty="0"/>
              <a:t>21.76</a:t>
            </a:r>
            <a:r>
              <a:rPr lang="en-US" dirty="0"/>
              <a:t>, indicating that there are extreme spikes in some auctions' sales volumes."</a:t>
            </a:r>
          </a:p>
          <a:p>
            <a:pPr algn="l">
              <a:lnSpc>
                <a:spcPts val="4342"/>
              </a:lnSpc>
            </a:pPr>
            <a:endParaRPr lang="en-US" sz="1200" dirty="0">
              <a:solidFill>
                <a:srgbClr val="FF3131"/>
              </a:solidFill>
              <a:latin typeface="Montserrat"/>
              <a:ea typeface="Montserrat"/>
              <a:cs typeface="Montserrat"/>
              <a:sym typeface="Montserrat"/>
            </a:endParaRPr>
          </a:p>
          <a:p>
            <a:pPr algn="l">
              <a:lnSpc>
                <a:spcPts val="4342"/>
              </a:lnSpc>
            </a:pPr>
            <a:r>
              <a:rPr lang="en-US" sz="1200" dirty="0">
                <a:solidFill>
                  <a:srgbClr val="FF3131"/>
                </a:solidFill>
                <a:latin typeface="Montserrat"/>
                <a:ea typeface="Montserrat"/>
                <a:cs typeface="Montserrat"/>
                <a:sym typeface="Montserrat"/>
              </a:rPr>
              <a:t>Skewness:</a:t>
            </a:r>
            <a:r>
              <a:rPr lang="en-US" sz="1200" dirty="0">
                <a:solidFill>
                  <a:srgbClr val="000000"/>
                </a:solidFill>
                <a:latin typeface="Montserrat"/>
                <a:ea typeface="Montserrat"/>
                <a:cs typeface="Montserrat"/>
                <a:sym typeface="Montserrat"/>
              </a:rPr>
              <a:t> Skewness shows if the data is uneven. When it's right-skewed (positive skewness), it means most of the values are small or low, but a few values are very high, creating a long tail on the right side of the chart. If skewness is negative, the long tail would be on the left, meaning there are some very low values.</a:t>
            </a:r>
          </a:p>
          <a:p>
            <a:pPr algn="l">
              <a:lnSpc>
                <a:spcPts val="4342"/>
              </a:lnSpc>
            </a:pPr>
            <a:r>
              <a:rPr lang="en-US" sz="1200" dirty="0">
                <a:solidFill>
                  <a:srgbClr val="000000"/>
                </a:solidFill>
                <a:latin typeface="Montserrat"/>
                <a:ea typeface="Montserrat"/>
                <a:cs typeface="Montserrat"/>
                <a:sym typeface="Montserrat"/>
              </a:rPr>
              <a:t>Positive Skewness (Right-Skewed): Most values are low, but a few are high.</a:t>
            </a:r>
          </a:p>
          <a:p>
            <a:pPr algn="l">
              <a:lnSpc>
                <a:spcPts val="4342"/>
              </a:lnSpc>
            </a:pPr>
            <a:r>
              <a:rPr lang="en-US" sz="1200" dirty="0">
                <a:solidFill>
                  <a:srgbClr val="000000"/>
                </a:solidFill>
                <a:latin typeface="Montserrat"/>
                <a:ea typeface="Montserrat"/>
                <a:cs typeface="Montserrat"/>
                <a:sym typeface="Montserrat"/>
              </a:rPr>
              <a:t>Negative Skewness (Left-Skewed): Most values are high, but a few are very low.</a:t>
            </a:r>
          </a:p>
          <a:p>
            <a:pPr algn="l">
              <a:lnSpc>
                <a:spcPts val="4342"/>
              </a:lnSpc>
            </a:pPr>
            <a:endParaRPr lang="en-US" sz="1200" dirty="0">
              <a:solidFill>
                <a:srgbClr val="000000"/>
              </a:solidFill>
              <a:latin typeface="Montserrat"/>
              <a:ea typeface="Montserrat"/>
              <a:cs typeface="Montserrat"/>
              <a:sym typeface="Montserrat"/>
            </a:endParaRPr>
          </a:p>
          <a:p>
            <a:pPr algn="l">
              <a:lnSpc>
                <a:spcPts val="4160"/>
              </a:lnSpc>
            </a:pPr>
            <a:r>
              <a:rPr lang="en-US" sz="1200" dirty="0">
                <a:solidFill>
                  <a:srgbClr val="FF3131"/>
                </a:solidFill>
                <a:latin typeface="Montserrat"/>
                <a:ea typeface="Montserrat"/>
                <a:cs typeface="Montserrat"/>
                <a:sym typeface="Montserrat"/>
              </a:rPr>
              <a:t>Kurtosis: </a:t>
            </a:r>
            <a:r>
              <a:rPr lang="en-US" sz="1200" dirty="0">
                <a:solidFill>
                  <a:srgbClr val="000000"/>
                </a:solidFill>
                <a:latin typeface="Montserrat"/>
                <a:ea typeface="Montserrat"/>
                <a:cs typeface="Montserrat"/>
                <a:sym typeface="Montserrat"/>
              </a:rPr>
              <a:t>This shows how many extreme values (outliers) there are. If the kurtosis is high (above 3), it means there are more extremely high or extremely low values compared to normal, so the data has heavy tails. If it's low (below 3), the data has fewer extreme values.</a:t>
            </a:r>
          </a:p>
          <a:p>
            <a:pPr algn="l">
              <a:lnSpc>
                <a:spcPts val="4160"/>
              </a:lnSpc>
            </a:pPr>
            <a:r>
              <a:rPr lang="en-US" sz="1200" dirty="0">
                <a:solidFill>
                  <a:srgbClr val="000000"/>
                </a:solidFill>
                <a:latin typeface="Montserrat"/>
                <a:ea typeface="Montserrat"/>
                <a:cs typeface="Montserrat"/>
                <a:sym typeface="Montserrat"/>
              </a:rPr>
              <a:t>High Kurtosis (&gt; 3): There are more extreme outliers (very high or very low values).</a:t>
            </a:r>
          </a:p>
          <a:p>
            <a:pPr algn="l">
              <a:lnSpc>
                <a:spcPts val="4160"/>
              </a:lnSpc>
            </a:pPr>
            <a:r>
              <a:rPr lang="en-US" sz="1200" dirty="0">
                <a:solidFill>
                  <a:srgbClr val="000000"/>
                </a:solidFill>
                <a:latin typeface="Montserrat"/>
                <a:ea typeface="Montserrat"/>
                <a:cs typeface="Montserrat"/>
                <a:sym typeface="Montserrat"/>
              </a:rPr>
              <a:t>Low Kurtosis (&lt; 3): Extreme outliers are less common or not as extreme.</a:t>
            </a:r>
          </a:p>
          <a:p>
            <a:pPr algn="l">
              <a:lnSpc>
                <a:spcPts val="4342"/>
              </a:lnSpc>
            </a:pPr>
            <a:endParaRPr lang="en-US" sz="1200" dirty="0">
              <a:solidFill>
                <a:srgbClr val="000000"/>
              </a:solidFill>
              <a:latin typeface="Montserrat"/>
              <a:ea typeface="Montserrat"/>
              <a:cs typeface="Montserrat"/>
              <a:sym typeface="Montserrat"/>
            </a:endParaRPr>
          </a:p>
          <a:p>
            <a:pPr algn="l">
              <a:lnSpc>
                <a:spcPts val="4158"/>
              </a:lnSpc>
            </a:pPr>
            <a:r>
              <a:rPr lang="en-US" sz="1200" dirty="0">
                <a:solidFill>
                  <a:srgbClr val="FF3131"/>
                </a:solidFill>
                <a:latin typeface="Montserrat"/>
                <a:ea typeface="Montserrat"/>
                <a:cs typeface="Montserrat"/>
                <a:sym typeface="Montserrat"/>
              </a:rPr>
              <a:t>Total Qty Arrived (Kgs):</a:t>
            </a:r>
          </a:p>
          <a:p>
            <a:pPr algn="l">
              <a:lnSpc>
                <a:spcPts val="4158"/>
              </a:lnSpc>
            </a:pPr>
            <a:r>
              <a:rPr lang="en-US" sz="1200" dirty="0">
                <a:solidFill>
                  <a:srgbClr val="000000"/>
                </a:solidFill>
                <a:latin typeface="Montserrat"/>
                <a:ea typeface="Montserrat"/>
                <a:cs typeface="Montserrat"/>
                <a:sym typeface="Montserrat"/>
              </a:rPr>
              <a:t>Skewness: 0.89 (Moderate right-skew)</a:t>
            </a:r>
          </a:p>
          <a:p>
            <a:pPr algn="l">
              <a:lnSpc>
                <a:spcPts val="4158"/>
              </a:lnSpc>
            </a:pPr>
            <a:r>
              <a:rPr lang="en-US" sz="1200" dirty="0">
                <a:solidFill>
                  <a:srgbClr val="000000"/>
                </a:solidFill>
                <a:latin typeface="Montserrat"/>
                <a:ea typeface="Montserrat"/>
                <a:cs typeface="Montserrat"/>
                <a:sym typeface="Montserrat"/>
              </a:rPr>
              <a:t>Kurtosis: 2.28 (Close to normal)</a:t>
            </a:r>
          </a:p>
          <a:p>
            <a:pPr algn="l">
              <a:lnSpc>
                <a:spcPts val="4158"/>
              </a:lnSpc>
            </a:pPr>
            <a:r>
              <a:rPr lang="en-US" sz="1200" dirty="0">
                <a:solidFill>
                  <a:srgbClr val="000000"/>
                </a:solidFill>
                <a:latin typeface="Montserrat"/>
                <a:ea typeface="Montserrat"/>
                <a:cs typeface="Montserrat"/>
                <a:sym typeface="Montserrat"/>
              </a:rPr>
              <a:t>Interpretation: There are more auctions with lower supply, but a few have significantly larger quantities.</a:t>
            </a:r>
          </a:p>
          <a:p>
            <a:pPr algn="l">
              <a:lnSpc>
                <a:spcPts val="4158"/>
              </a:lnSpc>
            </a:pPr>
            <a:r>
              <a:rPr lang="en-US" sz="1200" dirty="0">
                <a:solidFill>
                  <a:srgbClr val="FF3131"/>
                </a:solidFill>
                <a:latin typeface="Montserrat"/>
                <a:ea typeface="Montserrat"/>
                <a:cs typeface="Montserrat"/>
                <a:sym typeface="Montserrat"/>
              </a:rPr>
              <a:t>Qty Sold (Kgs):</a:t>
            </a:r>
          </a:p>
          <a:p>
            <a:pPr algn="l">
              <a:lnSpc>
                <a:spcPts val="4158"/>
              </a:lnSpc>
            </a:pPr>
            <a:r>
              <a:rPr lang="en-US" sz="1200" dirty="0">
                <a:solidFill>
                  <a:srgbClr val="000000"/>
                </a:solidFill>
                <a:latin typeface="Montserrat"/>
                <a:ea typeface="Montserrat"/>
                <a:cs typeface="Montserrat"/>
                <a:sym typeface="Montserrat"/>
              </a:rPr>
              <a:t>Skewness: 1.98 (Highly right-skewed)</a:t>
            </a:r>
          </a:p>
          <a:p>
            <a:pPr algn="l">
              <a:lnSpc>
                <a:spcPts val="4158"/>
              </a:lnSpc>
            </a:pPr>
            <a:r>
              <a:rPr lang="en-US" sz="1200" dirty="0">
                <a:solidFill>
                  <a:srgbClr val="000000"/>
                </a:solidFill>
                <a:latin typeface="Montserrat"/>
                <a:ea typeface="Montserrat"/>
                <a:cs typeface="Montserrat"/>
                <a:sym typeface="Montserrat"/>
              </a:rPr>
              <a:t>Kurtosis: 21.76 (Extremely high kurtosis)</a:t>
            </a:r>
          </a:p>
          <a:p>
            <a:pPr algn="l">
              <a:lnSpc>
                <a:spcPts val="4158"/>
              </a:lnSpc>
            </a:pPr>
            <a:r>
              <a:rPr lang="en-US" sz="1200" dirty="0">
                <a:solidFill>
                  <a:srgbClr val="000000"/>
                </a:solidFill>
                <a:latin typeface="Montserrat"/>
                <a:ea typeface="Montserrat"/>
                <a:cs typeface="Montserrat"/>
                <a:sym typeface="Montserrat"/>
              </a:rPr>
              <a:t>Interpretation: Majority of auctions sold fewer quantities, with some having extreme spikes in sales.</a:t>
            </a:r>
          </a:p>
          <a:p>
            <a:pPr algn="l">
              <a:lnSpc>
                <a:spcPts val="4158"/>
              </a:lnSpc>
            </a:pPr>
            <a:endParaRPr lang="en-US" sz="1200" dirty="0">
              <a:solidFill>
                <a:srgbClr val="000000"/>
              </a:solidFill>
              <a:latin typeface="Montserrat"/>
              <a:ea typeface="Montserrat"/>
              <a:cs typeface="Montserrat"/>
              <a:sym typeface="Montserrat"/>
            </a:endParaRPr>
          </a:p>
          <a:p>
            <a:pPr algn="l">
              <a:lnSpc>
                <a:spcPts val="4158"/>
              </a:lnSpc>
            </a:pPr>
            <a:endParaRPr lang="en-US" sz="1200" dirty="0">
              <a:solidFill>
                <a:srgbClr val="000000"/>
              </a:solidFill>
              <a:latin typeface="Montserrat"/>
              <a:ea typeface="Montserrat"/>
              <a:cs typeface="Montserrat"/>
              <a:sym typeface="Montserrat"/>
            </a:endParaRPr>
          </a:p>
          <a:p>
            <a:pPr algn="l">
              <a:lnSpc>
                <a:spcPts val="4652"/>
              </a:lnSpc>
            </a:pPr>
            <a:r>
              <a:rPr lang="en-US" sz="1200" dirty="0">
                <a:solidFill>
                  <a:srgbClr val="FF3131"/>
                </a:solidFill>
                <a:latin typeface="Montserrat"/>
                <a:ea typeface="Montserrat"/>
                <a:cs typeface="Montserrat"/>
                <a:sym typeface="Montserrat"/>
              </a:rPr>
              <a:t>Max Price (Rs./Kg):</a:t>
            </a:r>
          </a:p>
          <a:p>
            <a:pPr algn="l">
              <a:lnSpc>
                <a:spcPts val="4652"/>
              </a:lnSpc>
            </a:pPr>
            <a:r>
              <a:rPr lang="en-US" sz="1200" dirty="0">
                <a:solidFill>
                  <a:srgbClr val="000000"/>
                </a:solidFill>
                <a:latin typeface="Montserrat"/>
                <a:ea typeface="Montserrat"/>
                <a:cs typeface="Montserrat"/>
                <a:sym typeface="Montserrat"/>
              </a:rPr>
              <a:t>Skewness: 1.53 (Highly right-skewed)</a:t>
            </a:r>
          </a:p>
          <a:p>
            <a:pPr algn="l">
              <a:lnSpc>
                <a:spcPts val="4652"/>
              </a:lnSpc>
            </a:pPr>
            <a:r>
              <a:rPr lang="en-US" sz="1200" dirty="0">
                <a:solidFill>
                  <a:srgbClr val="000000"/>
                </a:solidFill>
                <a:latin typeface="Montserrat"/>
                <a:ea typeface="Montserrat"/>
                <a:cs typeface="Montserrat"/>
                <a:sym typeface="Montserrat"/>
              </a:rPr>
              <a:t>Kurtosis: 2.73 (Near-normal)</a:t>
            </a:r>
          </a:p>
          <a:p>
            <a:pPr algn="l">
              <a:lnSpc>
                <a:spcPts val="4652"/>
              </a:lnSpc>
            </a:pPr>
            <a:r>
              <a:rPr lang="en-US" sz="1200" dirty="0">
                <a:solidFill>
                  <a:srgbClr val="000000"/>
                </a:solidFill>
                <a:latin typeface="Montserrat"/>
                <a:ea typeface="Montserrat"/>
                <a:cs typeface="Montserrat"/>
                <a:sym typeface="Montserrat"/>
              </a:rPr>
              <a:t>Interpretation: Some auctions experienced significantly higher prices due to demand, but these are rare</a:t>
            </a:r>
          </a:p>
          <a:p>
            <a:pPr algn="l">
              <a:lnSpc>
                <a:spcPts val="4652"/>
              </a:lnSpc>
            </a:pPr>
            <a:r>
              <a:rPr lang="en-US" sz="1200" dirty="0">
                <a:solidFill>
                  <a:srgbClr val="000000"/>
                </a:solidFill>
                <a:latin typeface="Montserrat"/>
                <a:ea typeface="Montserrat"/>
                <a:cs typeface="Montserrat"/>
                <a:sym typeface="Montserrat"/>
              </a:rPr>
              <a:t>.</a:t>
            </a:r>
          </a:p>
          <a:p>
            <a:pPr algn="l">
              <a:lnSpc>
                <a:spcPts val="4652"/>
              </a:lnSpc>
            </a:pPr>
            <a:r>
              <a:rPr lang="en-US" sz="1200" dirty="0">
                <a:solidFill>
                  <a:srgbClr val="FF3131"/>
                </a:solidFill>
                <a:latin typeface="Montserrat"/>
                <a:ea typeface="Montserrat"/>
                <a:cs typeface="Montserrat"/>
                <a:sym typeface="Montserrat"/>
              </a:rPr>
              <a:t>Avg Price (Rs./Kg):</a:t>
            </a:r>
          </a:p>
          <a:p>
            <a:pPr algn="l">
              <a:lnSpc>
                <a:spcPts val="4652"/>
              </a:lnSpc>
            </a:pPr>
            <a:r>
              <a:rPr lang="en-US" sz="1200" dirty="0">
                <a:solidFill>
                  <a:srgbClr val="000000"/>
                </a:solidFill>
                <a:latin typeface="Montserrat"/>
                <a:ea typeface="Montserrat"/>
                <a:cs typeface="Montserrat"/>
                <a:sym typeface="Montserrat"/>
              </a:rPr>
              <a:t>Skewness: 1.73 (Highly right-skewed)</a:t>
            </a:r>
          </a:p>
          <a:p>
            <a:pPr algn="l">
              <a:lnSpc>
                <a:spcPts val="4652"/>
              </a:lnSpc>
            </a:pPr>
            <a:r>
              <a:rPr lang="en-US" sz="1200" dirty="0">
                <a:solidFill>
                  <a:srgbClr val="000000"/>
                </a:solidFill>
                <a:latin typeface="Montserrat"/>
                <a:ea typeface="Montserrat"/>
                <a:cs typeface="Montserrat"/>
                <a:sym typeface="Montserrat"/>
              </a:rPr>
              <a:t>Kurtosis: 2.84 (Near-normal)</a:t>
            </a:r>
          </a:p>
          <a:p>
            <a:pPr algn="l">
              <a:lnSpc>
                <a:spcPts val="4342"/>
              </a:lnSpc>
            </a:pPr>
            <a:endParaRPr lang="en-US" sz="1200" dirty="0">
              <a:solidFill>
                <a:srgbClr val="000000"/>
              </a:solidFill>
              <a:latin typeface="Montserrat"/>
              <a:ea typeface="Montserrat"/>
              <a:cs typeface="Montserrat"/>
              <a:sym typeface="Montserrat"/>
            </a:endParaRPr>
          </a:p>
          <a:p>
            <a:endParaRPr lang="en-IN" dirty="0"/>
          </a:p>
        </p:txBody>
      </p:sp>
      <p:sp>
        <p:nvSpPr>
          <p:cNvPr id="4" name="Slide Number Placeholder 3"/>
          <p:cNvSpPr>
            <a:spLocks noGrp="1"/>
          </p:cNvSpPr>
          <p:nvPr>
            <p:ph type="sldNum" sz="quarter" idx="5"/>
          </p:nvPr>
        </p:nvSpPr>
        <p:spPr/>
        <p:txBody>
          <a:bodyPr/>
          <a:lstStyle/>
          <a:p>
            <a:fld id="{C914C216-5402-47A9-8F0D-913B17E3721B}" type="slidenum">
              <a:rPr lang="en-IN" smtClean="0"/>
              <a:t>9</a:t>
            </a:fld>
            <a:endParaRPr lang="en-IN"/>
          </a:p>
        </p:txBody>
      </p:sp>
    </p:spTree>
    <p:extLst>
      <p:ext uri="{BB962C8B-B14F-4D97-AF65-F5344CB8AC3E}">
        <p14:creationId xmlns:p14="http://schemas.microsoft.com/office/powerpoint/2010/main" val="186194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svg"/><Relationship Id="rId23" Type="http://schemas.openxmlformats.org/officeDocument/2006/relationships/image" Target="../media/image21.svg"/><Relationship Id="rId10" Type="http://schemas.openxmlformats.org/officeDocument/2006/relationships/image" Target="../media/image8.sv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svg"/><Relationship Id="rId7"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png"/><Relationship Id="rId18" Type="http://schemas.openxmlformats.org/officeDocument/2006/relationships/image" Target="../media/image15.svg"/><Relationship Id="rId3" Type="http://schemas.openxmlformats.org/officeDocument/2006/relationships/image" Target="../media/image46.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14.png"/><Relationship Id="rId2" Type="http://schemas.openxmlformats.org/officeDocument/2006/relationships/image" Target="../media/image45.png"/><Relationship Id="rId16" Type="http://schemas.openxmlformats.org/officeDocument/2006/relationships/image" Target="../media/image11.sv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2.svg"/><Relationship Id="rId15" Type="http://schemas.openxmlformats.org/officeDocument/2006/relationships/image" Target="../media/image10.png"/><Relationship Id="rId10" Type="http://schemas.openxmlformats.org/officeDocument/2006/relationships/image" Target="../media/image51.png"/><Relationship Id="rId19" Type="http://schemas.openxmlformats.org/officeDocument/2006/relationships/image" Target="../media/image54.png"/><Relationship Id="rId4" Type="http://schemas.openxmlformats.org/officeDocument/2006/relationships/image" Target="../media/image1.png"/><Relationship Id="rId9" Type="http://schemas.openxmlformats.org/officeDocument/2006/relationships/image" Target="../media/image50.svg"/><Relationship Id="rId1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8763" y="772100"/>
            <a:ext cx="513199" cy="513199"/>
          </a:xfrm>
          <a:custGeom>
            <a:avLst/>
            <a:gdLst/>
            <a:ahLst/>
            <a:cxnLst/>
            <a:rect l="l" t="t" r="r" b="b"/>
            <a:pathLst>
              <a:path w="513199" h="513199">
                <a:moveTo>
                  <a:pt x="0" y="0"/>
                </a:moveTo>
                <a:lnTo>
                  <a:pt x="513199" y="0"/>
                </a:lnTo>
                <a:lnTo>
                  <a:pt x="513199" y="513200"/>
                </a:lnTo>
                <a:lnTo>
                  <a:pt x="0" y="513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932894" y="-2562464"/>
            <a:ext cx="11442348" cy="11442348"/>
          </a:xfrm>
          <a:custGeom>
            <a:avLst/>
            <a:gdLst/>
            <a:ahLst/>
            <a:cxnLst/>
            <a:rect l="l" t="t" r="r" b="b"/>
            <a:pathLst>
              <a:path w="11442348" h="11442348">
                <a:moveTo>
                  <a:pt x="0" y="0"/>
                </a:moveTo>
                <a:lnTo>
                  <a:pt x="11442348" y="0"/>
                </a:lnTo>
                <a:lnTo>
                  <a:pt x="11442348" y="11442348"/>
                </a:lnTo>
                <a:lnTo>
                  <a:pt x="0" y="114423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012919" y="5343750"/>
            <a:ext cx="10617771" cy="10617771"/>
          </a:xfrm>
          <a:custGeom>
            <a:avLst/>
            <a:gdLst/>
            <a:ahLst/>
            <a:cxnLst/>
            <a:rect l="l" t="t" r="r" b="b"/>
            <a:pathLst>
              <a:path w="10617771" h="10617771">
                <a:moveTo>
                  <a:pt x="0" y="0"/>
                </a:moveTo>
                <a:lnTo>
                  <a:pt x="10617771" y="0"/>
                </a:lnTo>
                <a:lnTo>
                  <a:pt x="10617771" y="10617771"/>
                </a:lnTo>
                <a:lnTo>
                  <a:pt x="0" y="106177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1458854" y="4841069"/>
            <a:ext cx="2787179" cy="2787178"/>
          </a:xfrm>
          <a:custGeom>
            <a:avLst/>
            <a:gdLst/>
            <a:ahLst/>
            <a:cxnLst/>
            <a:rect l="l" t="t" r="r" b="b"/>
            <a:pathLst>
              <a:path w="2787179" h="2787178">
                <a:moveTo>
                  <a:pt x="0" y="0"/>
                </a:moveTo>
                <a:lnTo>
                  <a:pt x="2787179" y="0"/>
                </a:lnTo>
                <a:lnTo>
                  <a:pt x="2787179" y="2787179"/>
                </a:lnTo>
                <a:lnTo>
                  <a:pt x="0" y="27871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6" name="Group 6"/>
          <p:cNvGrpSpPr/>
          <p:nvPr/>
        </p:nvGrpSpPr>
        <p:grpSpPr>
          <a:xfrm>
            <a:off x="12698876" y="56092"/>
            <a:ext cx="10447661" cy="10230908"/>
            <a:chOff x="0" y="0"/>
            <a:chExt cx="14954272" cy="14644021"/>
          </a:xfrm>
        </p:grpSpPr>
        <p:sp>
          <p:nvSpPr>
            <p:cNvPr id="7" name="Freeform 7"/>
            <p:cNvSpPr/>
            <p:nvPr/>
          </p:nvSpPr>
          <p:spPr>
            <a:xfrm>
              <a:off x="0" y="0"/>
              <a:ext cx="14954250" cy="14644061"/>
            </a:xfrm>
            <a:custGeom>
              <a:avLst/>
              <a:gdLst/>
              <a:ahLst/>
              <a:cxnLst/>
              <a:rect l="l" t="t" r="r" b="b"/>
              <a:pathLst>
                <a:path w="14954250" h="14644061">
                  <a:moveTo>
                    <a:pt x="14954250" y="7322155"/>
                  </a:moveTo>
                  <a:cubicBezTo>
                    <a:pt x="14954250" y="11365781"/>
                    <a:pt x="11606530" y="14644061"/>
                    <a:pt x="7477125" y="14644061"/>
                  </a:cubicBezTo>
                  <a:cubicBezTo>
                    <a:pt x="3347720" y="14644061"/>
                    <a:pt x="0" y="11365781"/>
                    <a:pt x="0" y="7322155"/>
                  </a:cubicBezTo>
                  <a:cubicBezTo>
                    <a:pt x="0" y="3278280"/>
                    <a:pt x="3347593" y="0"/>
                    <a:pt x="7477125" y="0"/>
                  </a:cubicBezTo>
                  <a:cubicBezTo>
                    <a:pt x="11606657" y="0"/>
                    <a:pt x="14954250" y="3278280"/>
                    <a:pt x="14954250" y="7322155"/>
                  </a:cubicBezTo>
                  <a:close/>
                </a:path>
              </a:pathLst>
            </a:custGeom>
            <a:blipFill>
              <a:blip r:embed="rId11"/>
              <a:stretch>
                <a:fillRect l="-15447" r="-15447"/>
              </a:stretch>
            </a:blipFill>
          </p:spPr>
        </p:sp>
      </p:grpSp>
      <p:grpSp>
        <p:nvGrpSpPr>
          <p:cNvPr id="8" name="Group 8"/>
          <p:cNvGrpSpPr/>
          <p:nvPr/>
        </p:nvGrpSpPr>
        <p:grpSpPr>
          <a:xfrm>
            <a:off x="11932894" y="5343750"/>
            <a:ext cx="1839099" cy="1839099"/>
            <a:chOff x="0" y="0"/>
            <a:chExt cx="2452132" cy="2452132"/>
          </a:xfrm>
        </p:grpSpPr>
        <p:sp>
          <p:nvSpPr>
            <p:cNvPr id="9" name="Freeform 9"/>
            <p:cNvSpPr/>
            <p:nvPr/>
          </p:nvSpPr>
          <p:spPr>
            <a:xfrm>
              <a:off x="0" y="0"/>
              <a:ext cx="2452132" cy="2452132"/>
            </a:xfrm>
            <a:custGeom>
              <a:avLst/>
              <a:gdLst/>
              <a:ahLst/>
              <a:cxnLst/>
              <a:rect l="l" t="t" r="r" b="b"/>
              <a:pathLst>
                <a:path w="2452132" h="2452132">
                  <a:moveTo>
                    <a:pt x="0" y="0"/>
                  </a:moveTo>
                  <a:lnTo>
                    <a:pt x="2452132" y="0"/>
                  </a:lnTo>
                  <a:lnTo>
                    <a:pt x="2452132" y="2452132"/>
                  </a:lnTo>
                  <a:lnTo>
                    <a:pt x="0" y="24521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581554" y="681809"/>
              <a:ext cx="1289025" cy="1152066"/>
            </a:xfrm>
            <a:custGeom>
              <a:avLst/>
              <a:gdLst/>
              <a:ahLst/>
              <a:cxnLst/>
              <a:rect l="l" t="t" r="r" b="b"/>
              <a:pathLst>
                <a:path w="1289025" h="1152066">
                  <a:moveTo>
                    <a:pt x="0" y="0"/>
                  </a:moveTo>
                  <a:lnTo>
                    <a:pt x="1289024" y="0"/>
                  </a:lnTo>
                  <a:lnTo>
                    <a:pt x="1289024" y="1152065"/>
                  </a:lnTo>
                  <a:lnTo>
                    <a:pt x="0" y="1152065"/>
                  </a:lnTo>
                  <a:lnTo>
                    <a:pt x="0" y="0"/>
                  </a:lnTo>
                  <a:close/>
                </a:path>
              </a:pathLst>
            </a:custGeom>
            <a:blipFill>
              <a:blip r:embed="rId14">
                <a:extLst>
                  <a:ext uri="{96DAC541-7B7A-43D3-8B79-37D633B846F1}">
                    <asvg:svgBlip xmlns:asvg="http://schemas.microsoft.com/office/drawing/2016/SVG/main" r:embed="rId15"/>
                  </a:ext>
                </a:extLst>
              </a:blip>
              <a:stretch>
                <a:fillRect t="-185" b="-185"/>
              </a:stretch>
            </a:blipFill>
          </p:spPr>
        </p:sp>
      </p:grpSp>
      <p:sp>
        <p:nvSpPr>
          <p:cNvPr id="11" name="Freeform 11"/>
          <p:cNvSpPr/>
          <p:nvPr/>
        </p:nvSpPr>
        <p:spPr>
          <a:xfrm>
            <a:off x="-246548" y="7820919"/>
            <a:ext cx="2550496" cy="4114800"/>
          </a:xfrm>
          <a:custGeom>
            <a:avLst/>
            <a:gdLst/>
            <a:ahLst/>
            <a:cxnLst/>
            <a:rect l="l" t="t" r="r" b="b"/>
            <a:pathLst>
              <a:path w="2550496" h="4114800">
                <a:moveTo>
                  <a:pt x="0" y="0"/>
                </a:moveTo>
                <a:lnTo>
                  <a:pt x="2550496" y="0"/>
                </a:lnTo>
                <a:lnTo>
                  <a:pt x="2550496"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t="-72" b="-72"/>
            </a:stretch>
          </a:blipFill>
        </p:spPr>
      </p:sp>
      <p:sp>
        <p:nvSpPr>
          <p:cNvPr id="12" name="Freeform 12"/>
          <p:cNvSpPr/>
          <p:nvPr/>
        </p:nvSpPr>
        <p:spPr>
          <a:xfrm>
            <a:off x="598763" y="9018888"/>
            <a:ext cx="2703523" cy="743448"/>
          </a:xfrm>
          <a:custGeom>
            <a:avLst/>
            <a:gdLst/>
            <a:ahLst/>
            <a:cxnLst/>
            <a:rect l="l" t="t" r="r" b="b"/>
            <a:pathLst>
              <a:path w="2703523" h="743448">
                <a:moveTo>
                  <a:pt x="0" y="0"/>
                </a:moveTo>
                <a:lnTo>
                  <a:pt x="2703523" y="0"/>
                </a:lnTo>
                <a:lnTo>
                  <a:pt x="2703523" y="743448"/>
                </a:lnTo>
                <a:lnTo>
                  <a:pt x="0" y="74344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2544482" y="9258300"/>
            <a:ext cx="467003" cy="467003"/>
          </a:xfrm>
          <a:custGeom>
            <a:avLst/>
            <a:gdLst/>
            <a:ahLst/>
            <a:cxnLst/>
            <a:rect l="l" t="t" r="r" b="b"/>
            <a:pathLst>
              <a:path w="467003" h="467003">
                <a:moveTo>
                  <a:pt x="0" y="0"/>
                </a:moveTo>
                <a:lnTo>
                  <a:pt x="467003" y="0"/>
                </a:lnTo>
                <a:lnTo>
                  <a:pt x="467003" y="467003"/>
                </a:lnTo>
                <a:lnTo>
                  <a:pt x="0" y="46700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4" name="Freeform 14"/>
          <p:cNvSpPr/>
          <p:nvPr/>
        </p:nvSpPr>
        <p:spPr>
          <a:xfrm>
            <a:off x="2716960" y="9390612"/>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22">
              <a:extLst>
                <a:ext uri="{96DAC541-7B7A-43D3-8B79-37D633B846F1}">
                  <asvg:svgBlip xmlns:asvg="http://schemas.microsoft.com/office/drawing/2016/SVG/main" r:embed="rId23"/>
                </a:ext>
              </a:extLst>
            </a:blip>
            <a:stretch>
              <a:fillRect t="-1403" b="-1403"/>
            </a:stretch>
          </a:blipFill>
        </p:spPr>
      </p:sp>
      <p:sp>
        <p:nvSpPr>
          <p:cNvPr id="15" name="Freeform 15"/>
          <p:cNvSpPr/>
          <p:nvPr/>
        </p:nvSpPr>
        <p:spPr>
          <a:xfrm rot="2002336" flipH="1" flipV="1">
            <a:off x="9293597" y="-894468"/>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16">
              <a:extLst>
                <a:ext uri="{96DAC541-7B7A-43D3-8B79-37D633B846F1}">
                  <asvg:svgBlip xmlns:asvg="http://schemas.microsoft.com/office/drawing/2016/SVG/main" r:embed="rId17"/>
                </a:ext>
              </a:extLst>
            </a:blip>
            <a:stretch>
              <a:fillRect l="-60" r="-60"/>
            </a:stretch>
          </a:blipFill>
        </p:spPr>
      </p:sp>
      <p:sp>
        <p:nvSpPr>
          <p:cNvPr id="16" name="TextBox 16"/>
          <p:cNvSpPr txBox="1"/>
          <p:nvPr/>
        </p:nvSpPr>
        <p:spPr>
          <a:xfrm>
            <a:off x="855363" y="2467392"/>
            <a:ext cx="10157557" cy="4715457"/>
          </a:xfrm>
          <a:prstGeom prst="rect">
            <a:avLst/>
          </a:prstGeom>
        </p:spPr>
        <p:txBody>
          <a:bodyPr lIns="0" tIns="0" rIns="0" bIns="0" rtlCol="0" anchor="t">
            <a:spAutoFit/>
          </a:bodyPr>
          <a:lstStyle/>
          <a:p>
            <a:pPr algn="l">
              <a:lnSpc>
                <a:spcPts val="7404"/>
              </a:lnSpc>
            </a:pPr>
            <a:r>
              <a:rPr lang="en-US" sz="7404" b="1">
                <a:solidFill>
                  <a:srgbClr val="025628"/>
                </a:solidFill>
                <a:latin typeface="Lora Bold"/>
                <a:ea typeface="Lora Bold"/>
                <a:cs typeface="Lora Bold"/>
                <a:sym typeface="Lora Bold"/>
              </a:rPr>
              <a:t>Exploratory Data Analysis and Statistical Insights of Cardamom Auction Data (2015-2024)</a:t>
            </a:r>
          </a:p>
        </p:txBody>
      </p:sp>
      <p:sp>
        <p:nvSpPr>
          <p:cNvPr id="17" name="TextBox 17"/>
          <p:cNvSpPr txBox="1"/>
          <p:nvPr/>
        </p:nvSpPr>
        <p:spPr>
          <a:xfrm>
            <a:off x="1891170" y="8663666"/>
            <a:ext cx="1651581"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Read More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Freeform 5"/>
          <p:cNvSpPr/>
          <p:nvPr/>
        </p:nvSpPr>
        <p:spPr>
          <a:xfrm>
            <a:off x="1028700" y="2885883"/>
            <a:ext cx="6836563" cy="4515233"/>
          </a:xfrm>
          <a:custGeom>
            <a:avLst/>
            <a:gdLst/>
            <a:ahLst/>
            <a:cxnLst/>
            <a:rect l="l" t="t" r="r" b="b"/>
            <a:pathLst>
              <a:path w="6836563" h="4515233">
                <a:moveTo>
                  <a:pt x="0" y="0"/>
                </a:moveTo>
                <a:lnTo>
                  <a:pt x="6836563" y="0"/>
                </a:lnTo>
                <a:lnTo>
                  <a:pt x="6836563" y="4515233"/>
                </a:lnTo>
                <a:lnTo>
                  <a:pt x="0" y="4515233"/>
                </a:lnTo>
                <a:lnTo>
                  <a:pt x="0" y="0"/>
                </a:lnTo>
                <a:close/>
              </a:path>
            </a:pathLst>
          </a:custGeom>
          <a:blipFill>
            <a:blip r:embed="rId6"/>
            <a:stretch>
              <a:fillRect r="-470"/>
            </a:stretch>
          </a:blipFill>
        </p:spPr>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9" name="TextBox 9"/>
          <p:cNvSpPr txBox="1"/>
          <p:nvPr/>
        </p:nvSpPr>
        <p:spPr>
          <a:xfrm>
            <a:off x="744546" y="834145"/>
            <a:ext cx="13138119"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Mode and Median Analysis of Cardamom Data</a:t>
            </a:r>
          </a:p>
        </p:txBody>
      </p:sp>
      <p:sp>
        <p:nvSpPr>
          <p:cNvPr id="10" name="TextBox 10"/>
          <p:cNvSpPr txBox="1"/>
          <p:nvPr/>
        </p:nvSpPr>
        <p:spPr>
          <a:xfrm>
            <a:off x="9955787" y="3614833"/>
            <a:ext cx="6603156" cy="2809781"/>
          </a:xfrm>
          <a:prstGeom prst="rect">
            <a:avLst/>
          </a:prstGeom>
        </p:spPr>
        <p:txBody>
          <a:bodyPr lIns="0" tIns="0" rIns="0" bIns="0" rtlCol="0" anchor="t">
            <a:spAutoFit/>
          </a:bodyPr>
          <a:lstStyle/>
          <a:p>
            <a:pPr marL="561101" lvl="1" indent="-280550" algn="l">
              <a:lnSpc>
                <a:spcPts val="5743"/>
              </a:lnSpc>
              <a:buFont typeface="Arial"/>
              <a:buChar char="•"/>
            </a:pPr>
            <a:r>
              <a:rPr lang="en-US" sz="2598">
                <a:solidFill>
                  <a:srgbClr val="000000"/>
                </a:solidFill>
                <a:latin typeface="Montserrat"/>
                <a:ea typeface="Montserrat"/>
                <a:cs typeface="Montserrat"/>
                <a:sym typeface="Montserrat"/>
              </a:rPr>
              <a:t>Mode of Avg. Price (Rs./Kg): 931.23</a:t>
            </a:r>
          </a:p>
          <a:p>
            <a:pPr marL="561101" lvl="1" indent="-280550" algn="l">
              <a:lnSpc>
                <a:spcPts val="5743"/>
              </a:lnSpc>
              <a:buFont typeface="Arial"/>
              <a:buChar char="•"/>
            </a:pPr>
            <a:r>
              <a:rPr lang="en-US" sz="2598">
                <a:solidFill>
                  <a:srgbClr val="000000"/>
                </a:solidFill>
                <a:latin typeface="Montserrat"/>
                <a:ea typeface="Montserrat"/>
                <a:cs typeface="Montserrat"/>
                <a:sym typeface="Montserrat"/>
              </a:rPr>
              <a:t>Median of Avg. Price (Rs./Kg): 1072.52</a:t>
            </a:r>
          </a:p>
          <a:p>
            <a:pPr marL="561101" lvl="1" indent="-280550" algn="l">
              <a:lnSpc>
                <a:spcPts val="5743"/>
              </a:lnSpc>
              <a:buFont typeface="Arial"/>
              <a:buChar char="•"/>
            </a:pPr>
            <a:r>
              <a:rPr lang="en-US" sz="2598">
                <a:solidFill>
                  <a:srgbClr val="000000"/>
                </a:solidFill>
                <a:latin typeface="Montserrat"/>
                <a:ea typeface="Montserrat"/>
                <a:cs typeface="Montserrat"/>
                <a:sym typeface="Montserrat"/>
              </a:rPr>
              <a:t>Mode of Qty Sold (Kgs): 19744.2</a:t>
            </a:r>
          </a:p>
          <a:p>
            <a:pPr marL="561101" lvl="1" indent="-280550" algn="l">
              <a:lnSpc>
                <a:spcPts val="5743"/>
              </a:lnSpc>
              <a:buFont typeface="Arial"/>
              <a:buChar char="•"/>
            </a:pPr>
            <a:r>
              <a:rPr lang="en-US" sz="2598">
                <a:solidFill>
                  <a:srgbClr val="000000"/>
                </a:solidFill>
                <a:latin typeface="Montserrat"/>
                <a:ea typeface="Montserrat"/>
                <a:cs typeface="Montserrat"/>
                <a:sym typeface="Montserrat"/>
              </a:rPr>
              <a:t>Median of Qty Sold (Kgs): 47694.1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11145734" y="1860428"/>
            <a:ext cx="6731862" cy="1993632"/>
          </a:xfrm>
          <a:custGeom>
            <a:avLst/>
            <a:gdLst/>
            <a:ahLst/>
            <a:cxnLst/>
            <a:rect l="l" t="t" r="r" b="b"/>
            <a:pathLst>
              <a:path w="6731862" h="1993632">
                <a:moveTo>
                  <a:pt x="0" y="0"/>
                </a:moveTo>
                <a:lnTo>
                  <a:pt x="6731862" y="0"/>
                </a:lnTo>
                <a:lnTo>
                  <a:pt x="6731862" y="1993632"/>
                </a:lnTo>
                <a:lnTo>
                  <a:pt x="0" y="1993632"/>
                </a:lnTo>
                <a:lnTo>
                  <a:pt x="0" y="0"/>
                </a:lnTo>
                <a:close/>
              </a:path>
            </a:pathLst>
          </a:custGeom>
          <a:blipFill>
            <a:blip r:embed="rId7"/>
            <a:stretch>
              <a:fillRect/>
            </a:stretch>
          </a:blipFill>
        </p:spPr>
      </p:sp>
      <p:sp>
        <p:nvSpPr>
          <p:cNvPr id="6" name="Freeform 6"/>
          <p:cNvSpPr/>
          <p:nvPr/>
        </p:nvSpPr>
        <p:spPr>
          <a:xfrm>
            <a:off x="724216" y="2626163"/>
            <a:ext cx="10218525" cy="6267300"/>
          </a:xfrm>
          <a:custGeom>
            <a:avLst/>
            <a:gdLst/>
            <a:ahLst/>
            <a:cxnLst/>
            <a:rect l="l" t="t" r="r" b="b"/>
            <a:pathLst>
              <a:path w="10218525" h="6267300">
                <a:moveTo>
                  <a:pt x="0" y="0"/>
                </a:moveTo>
                <a:lnTo>
                  <a:pt x="10218525" y="0"/>
                </a:lnTo>
                <a:lnTo>
                  <a:pt x="10218525" y="6267300"/>
                </a:lnTo>
                <a:lnTo>
                  <a:pt x="0" y="6267300"/>
                </a:lnTo>
                <a:lnTo>
                  <a:pt x="0" y="0"/>
                </a:lnTo>
                <a:close/>
              </a:path>
            </a:pathLst>
          </a:custGeom>
          <a:blipFill>
            <a:blip r:embed="rId8"/>
            <a:stretch>
              <a:fillRect t="-1487" b="-1487"/>
            </a:stretch>
          </a:blipFill>
        </p:spPr>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9" name="TextBox 9"/>
          <p:cNvSpPr txBox="1"/>
          <p:nvPr/>
        </p:nvSpPr>
        <p:spPr>
          <a:xfrm>
            <a:off x="724216" y="1028700"/>
            <a:ext cx="10625189"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Density Plot of Average Price (Rs./Kg)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724216" y="1028700"/>
            <a:ext cx="10625189"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Density Plot of Average Price (Rs./Kg)</a:t>
            </a:r>
          </a:p>
        </p:txBody>
      </p:sp>
      <p:sp>
        <p:nvSpPr>
          <p:cNvPr id="8" name="TextBox 8"/>
          <p:cNvSpPr txBox="1"/>
          <p:nvPr/>
        </p:nvSpPr>
        <p:spPr>
          <a:xfrm>
            <a:off x="920640" y="2849817"/>
            <a:ext cx="16305487" cy="1309360"/>
          </a:xfrm>
          <a:prstGeom prst="rect">
            <a:avLst/>
          </a:prstGeom>
        </p:spPr>
        <p:txBody>
          <a:bodyPr lIns="0" tIns="0" rIns="0" bIns="0" rtlCol="0" anchor="t">
            <a:spAutoFit/>
          </a:bodyPr>
          <a:lstStyle/>
          <a:p>
            <a:pPr marL="561122" lvl="1" indent="-280561" algn="l">
              <a:lnSpc>
                <a:spcPts val="5483"/>
              </a:lnSpc>
              <a:buFont typeface="Arial"/>
              <a:buChar char="•"/>
            </a:pPr>
            <a:r>
              <a:rPr lang="en-US" sz="2598" dirty="0">
                <a:solidFill>
                  <a:srgbClr val="000000"/>
                </a:solidFill>
                <a:latin typeface="Montserrat"/>
                <a:ea typeface="Montserrat"/>
                <a:cs typeface="Montserrat"/>
                <a:sym typeface="Montserrat"/>
              </a:rPr>
              <a:t>Peak at ~₹1000: The plot shows a clear peak just below ₹1000 per kg. This suggests that the majority of the average prices cluster around this value.</a:t>
            </a:r>
          </a:p>
        </p:txBody>
      </p:sp>
      <p:sp>
        <p:nvSpPr>
          <p:cNvPr id="9" name="TextBox 9"/>
          <p:cNvSpPr txBox="1"/>
          <p:nvPr/>
        </p:nvSpPr>
        <p:spPr>
          <a:xfrm>
            <a:off x="724216" y="5246923"/>
            <a:ext cx="16698335" cy="1514384"/>
          </a:xfrm>
          <a:prstGeom prst="rect">
            <a:avLst/>
          </a:prstGeom>
        </p:spPr>
        <p:txBody>
          <a:bodyPr lIns="0" tIns="0" rIns="0" bIns="0" rtlCol="0" anchor="t">
            <a:spAutoFit/>
          </a:bodyPr>
          <a:lstStyle/>
          <a:p>
            <a:pPr marL="561122" lvl="1" indent="-280561" algn="l">
              <a:lnSpc>
                <a:spcPts val="6419"/>
              </a:lnSpc>
              <a:buFont typeface="Arial"/>
              <a:buChar char="•"/>
            </a:pPr>
            <a:r>
              <a:rPr lang="en-US" sz="2598" dirty="0">
                <a:solidFill>
                  <a:srgbClr val="000000"/>
                </a:solidFill>
                <a:latin typeface="Montserrat"/>
                <a:ea typeface="Montserrat"/>
                <a:cs typeface="Montserrat"/>
                <a:sym typeface="Montserrat"/>
              </a:rPr>
              <a:t>Price Variation: The long right tail and steep peak confirm that the cardamom prices are typically around ₹1000, with some variance extending to higher prices, but extreme high prices are rare.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Freeform 5"/>
          <p:cNvSpPr/>
          <p:nvPr/>
        </p:nvSpPr>
        <p:spPr>
          <a:xfrm>
            <a:off x="7420382" y="2350123"/>
            <a:ext cx="10259174" cy="6295469"/>
          </a:xfrm>
          <a:custGeom>
            <a:avLst/>
            <a:gdLst/>
            <a:ahLst/>
            <a:cxnLst/>
            <a:rect l="l" t="t" r="r" b="b"/>
            <a:pathLst>
              <a:path w="10259174" h="6295469">
                <a:moveTo>
                  <a:pt x="0" y="0"/>
                </a:moveTo>
                <a:lnTo>
                  <a:pt x="10259174" y="0"/>
                </a:lnTo>
                <a:lnTo>
                  <a:pt x="10259174" y="6295469"/>
                </a:lnTo>
                <a:lnTo>
                  <a:pt x="0" y="6295469"/>
                </a:lnTo>
                <a:lnTo>
                  <a:pt x="0" y="0"/>
                </a:lnTo>
                <a:close/>
              </a:path>
            </a:pathLst>
          </a:custGeom>
          <a:blipFill>
            <a:blip r:embed="rId6"/>
            <a:stretch>
              <a:fillRect l="-177" t="-591" r="-3398"/>
            </a:stretch>
          </a:blipFill>
        </p:spPr>
      </p:sp>
      <p:sp>
        <p:nvSpPr>
          <p:cNvPr id="6" name="Freeform 6"/>
          <p:cNvSpPr/>
          <p:nvPr/>
        </p:nvSpPr>
        <p:spPr>
          <a:xfrm>
            <a:off x="724216" y="2343501"/>
            <a:ext cx="6411921" cy="1804743"/>
          </a:xfrm>
          <a:custGeom>
            <a:avLst/>
            <a:gdLst/>
            <a:ahLst/>
            <a:cxnLst/>
            <a:rect l="l" t="t" r="r" b="b"/>
            <a:pathLst>
              <a:path w="6411921" h="1804743">
                <a:moveTo>
                  <a:pt x="0" y="0"/>
                </a:moveTo>
                <a:lnTo>
                  <a:pt x="6411921" y="0"/>
                </a:lnTo>
                <a:lnTo>
                  <a:pt x="6411921" y="1804743"/>
                </a:lnTo>
                <a:lnTo>
                  <a:pt x="0" y="1804743"/>
                </a:lnTo>
                <a:lnTo>
                  <a:pt x="0" y="0"/>
                </a:lnTo>
                <a:close/>
              </a:path>
            </a:pathLst>
          </a:custGeom>
          <a:blipFill>
            <a:blip r:embed="rId7"/>
            <a:stretch>
              <a:fillRect/>
            </a:stretch>
          </a:blipFill>
        </p:spPr>
      </p:sp>
      <p:sp>
        <p:nvSpPr>
          <p:cNvPr id="7" name="Freeform 7"/>
          <p:cNvSpPr/>
          <p:nvPr/>
        </p:nvSpPr>
        <p:spPr>
          <a:xfrm>
            <a:off x="724216" y="4951690"/>
            <a:ext cx="6411921" cy="1808837"/>
          </a:xfrm>
          <a:custGeom>
            <a:avLst/>
            <a:gdLst/>
            <a:ahLst/>
            <a:cxnLst/>
            <a:rect l="l" t="t" r="r" b="b"/>
            <a:pathLst>
              <a:path w="6411921" h="1808837">
                <a:moveTo>
                  <a:pt x="0" y="0"/>
                </a:moveTo>
                <a:lnTo>
                  <a:pt x="6411921" y="0"/>
                </a:lnTo>
                <a:lnTo>
                  <a:pt x="6411921" y="1808837"/>
                </a:lnTo>
                <a:lnTo>
                  <a:pt x="0" y="1808837"/>
                </a:lnTo>
                <a:lnTo>
                  <a:pt x="0" y="0"/>
                </a:lnTo>
                <a:close/>
              </a:path>
            </a:pathLst>
          </a:custGeom>
          <a:blipFill>
            <a:blip r:embed="rId8"/>
            <a:stretch>
              <a:fillRect/>
            </a:stretch>
          </a:blipFill>
        </p:spPr>
      </p:sp>
      <p:sp>
        <p:nvSpPr>
          <p:cNvPr id="8" name="TextBox 8"/>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9" name="TextBox 9"/>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10" name="TextBox 10"/>
          <p:cNvSpPr txBox="1"/>
          <p:nvPr/>
        </p:nvSpPr>
        <p:spPr>
          <a:xfrm>
            <a:off x="724216" y="1028700"/>
            <a:ext cx="16070248"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Analysis and Interpretation of the Rolling Average Chart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724216" y="580398"/>
            <a:ext cx="16070248"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Analysis and Interpretation of the Rolling Average Chart</a:t>
            </a:r>
          </a:p>
        </p:txBody>
      </p:sp>
      <p:sp>
        <p:nvSpPr>
          <p:cNvPr id="8" name="TextBox 8"/>
          <p:cNvSpPr txBox="1"/>
          <p:nvPr/>
        </p:nvSpPr>
        <p:spPr>
          <a:xfrm>
            <a:off x="724216" y="1425147"/>
            <a:ext cx="17011978" cy="8391345"/>
          </a:xfrm>
          <a:prstGeom prst="rect">
            <a:avLst/>
          </a:prstGeom>
        </p:spPr>
        <p:txBody>
          <a:bodyPr lIns="0" tIns="0" rIns="0" bIns="0" rtlCol="0" anchor="t">
            <a:spAutoFit/>
          </a:bodyPr>
          <a:lstStyle/>
          <a:p>
            <a:pPr algn="l">
              <a:lnSpc>
                <a:spcPts val="3906"/>
              </a:lnSpc>
            </a:pPr>
            <a:r>
              <a:rPr lang="en-US" sz="2503">
                <a:solidFill>
                  <a:srgbClr val="FF3131"/>
                </a:solidFill>
                <a:latin typeface="Montserrat"/>
                <a:ea typeface="Montserrat"/>
                <a:cs typeface="Montserrat"/>
                <a:sym typeface="Montserrat"/>
              </a:rPr>
              <a:t>Price Trends:</a:t>
            </a:r>
          </a:p>
          <a:p>
            <a:pPr algn="l">
              <a:lnSpc>
                <a:spcPts val="3906"/>
              </a:lnSpc>
            </a:pPr>
            <a:r>
              <a:rPr lang="en-US" sz="2503">
                <a:solidFill>
                  <a:srgbClr val="000000"/>
                </a:solidFill>
                <a:latin typeface="Montserrat"/>
                <a:ea typeface="Montserrat"/>
                <a:cs typeface="Montserrat"/>
                <a:sym typeface="Montserrat"/>
              </a:rPr>
              <a:t>The graph shows the trend of cardamom prices from 2015 to 2024.</a:t>
            </a:r>
          </a:p>
          <a:p>
            <a:pPr algn="l">
              <a:lnSpc>
                <a:spcPts val="3906"/>
              </a:lnSpc>
            </a:pPr>
            <a:r>
              <a:rPr lang="en-US" sz="2503">
                <a:solidFill>
                  <a:srgbClr val="000000"/>
                </a:solidFill>
                <a:latin typeface="Montserrat"/>
                <a:ea typeface="Montserrat"/>
                <a:cs typeface="Montserrat"/>
                <a:sym typeface="Montserrat"/>
              </a:rPr>
              <a:t>A noticeable price spike occurred during the period of 2019-2020.</a:t>
            </a:r>
          </a:p>
          <a:p>
            <a:pPr algn="l">
              <a:lnSpc>
                <a:spcPts val="3906"/>
              </a:lnSpc>
            </a:pPr>
            <a:endParaRPr lang="en-US" sz="2503">
              <a:solidFill>
                <a:srgbClr val="000000"/>
              </a:solidFill>
              <a:latin typeface="Montserrat"/>
              <a:ea typeface="Montserrat"/>
              <a:cs typeface="Montserrat"/>
              <a:sym typeface="Montserrat"/>
            </a:endParaRPr>
          </a:p>
          <a:p>
            <a:pPr algn="l">
              <a:lnSpc>
                <a:spcPts val="3906"/>
              </a:lnSpc>
            </a:pPr>
            <a:r>
              <a:rPr lang="en-US" sz="2503">
                <a:solidFill>
                  <a:srgbClr val="FF3131"/>
                </a:solidFill>
                <a:latin typeface="Montserrat"/>
                <a:ea typeface="Montserrat"/>
                <a:cs typeface="Montserrat"/>
                <a:sym typeface="Montserrat"/>
              </a:rPr>
              <a:t>Significant Price Spike (2019-2020):</a:t>
            </a:r>
          </a:p>
          <a:p>
            <a:pPr algn="l">
              <a:lnSpc>
                <a:spcPts val="3906"/>
              </a:lnSpc>
            </a:pPr>
            <a:r>
              <a:rPr lang="en-US" sz="2503">
                <a:solidFill>
                  <a:srgbClr val="000000"/>
                </a:solidFill>
                <a:latin typeface="Montserrat"/>
                <a:ea typeface="Montserrat"/>
                <a:cs typeface="Montserrat"/>
                <a:sym typeface="Montserrat"/>
              </a:rPr>
              <a:t>The average price of cardamom saw a sharp increase, reaching over Rs. 4000 per kg during this period.</a:t>
            </a:r>
          </a:p>
          <a:p>
            <a:pPr algn="l">
              <a:lnSpc>
                <a:spcPts val="3906"/>
              </a:lnSpc>
            </a:pPr>
            <a:r>
              <a:rPr lang="en-US" sz="2503">
                <a:solidFill>
                  <a:srgbClr val="000000"/>
                </a:solidFill>
                <a:latin typeface="Montserrat"/>
                <a:ea typeface="Montserrat"/>
                <a:cs typeface="Montserrat"/>
                <a:sym typeface="Montserrat"/>
              </a:rPr>
              <a:t>This spike can be attributed to various factors, including supply shortages, high demand, and speculation.</a:t>
            </a:r>
          </a:p>
          <a:p>
            <a:pPr algn="l">
              <a:lnSpc>
                <a:spcPts val="3906"/>
              </a:lnSpc>
            </a:pPr>
            <a:endParaRPr lang="en-US" sz="2503">
              <a:solidFill>
                <a:srgbClr val="000000"/>
              </a:solidFill>
              <a:latin typeface="Montserrat"/>
              <a:ea typeface="Montserrat"/>
              <a:cs typeface="Montserrat"/>
              <a:sym typeface="Montserrat"/>
            </a:endParaRPr>
          </a:p>
          <a:p>
            <a:pPr algn="l">
              <a:lnSpc>
                <a:spcPts val="3906"/>
              </a:lnSpc>
            </a:pPr>
            <a:r>
              <a:rPr lang="en-US" sz="2503">
                <a:solidFill>
                  <a:srgbClr val="FF3131"/>
                </a:solidFill>
                <a:latin typeface="Montserrat"/>
                <a:ea typeface="Montserrat"/>
                <a:cs typeface="Montserrat"/>
                <a:sym typeface="Montserrat"/>
              </a:rPr>
              <a:t>Impact of COVID-19 (2020-2021):</a:t>
            </a:r>
          </a:p>
          <a:p>
            <a:pPr algn="l">
              <a:lnSpc>
                <a:spcPts val="3906"/>
              </a:lnSpc>
            </a:pPr>
            <a:r>
              <a:rPr lang="en-US" sz="2503">
                <a:solidFill>
                  <a:srgbClr val="000000"/>
                </a:solidFill>
                <a:latin typeface="Montserrat"/>
                <a:ea typeface="Montserrat"/>
                <a:cs typeface="Montserrat"/>
                <a:sym typeface="Montserrat"/>
              </a:rPr>
              <a:t>The shaded region in the graph represents the COVID-19 period (2020-2021).</a:t>
            </a:r>
          </a:p>
          <a:p>
            <a:pPr algn="l">
              <a:lnSpc>
                <a:spcPts val="3906"/>
              </a:lnSpc>
            </a:pPr>
            <a:r>
              <a:rPr lang="en-US" sz="2503">
                <a:solidFill>
                  <a:srgbClr val="000000"/>
                </a:solidFill>
                <a:latin typeface="Montserrat"/>
                <a:ea typeface="Montserrat"/>
                <a:cs typeface="Montserrat"/>
                <a:sym typeface="Montserrat"/>
              </a:rPr>
              <a:t>During this time, the prices dropped significantly post-spike but remained above pre-spike levels.</a:t>
            </a:r>
          </a:p>
          <a:p>
            <a:pPr algn="l">
              <a:lnSpc>
                <a:spcPts val="3906"/>
              </a:lnSpc>
            </a:pPr>
            <a:r>
              <a:rPr lang="en-US" sz="2503">
                <a:solidFill>
                  <a:srgbClr val="000000"/>
                </a:solidFill>
                <a:latin typeface="Montserrat"/>
                <a:ea typeface="Montserrat"/>
                <a:cs typeface="Montserrat"/>
                <a:sym typeface="Montserrat"/>
              </a:rPr>
              <a:t>The pandemic disrupted supply chains, affecting the market dynamics of cardamom.</a:t>
            </a:r>
          </a:p>
          <a:p>
            <a:pPr algn="l">
              <a:lnSpc>
                <a:spcPts val="3906"/>
              </a:lnSpc>
            </a:pPr>
            <a:endParaRPr lang="en-US" sz="2503">
              <a:solidFill>
                <a:srgbClr val="000000"/>
              </a:solidFill>
              <a:latin typeface="Montserrat"/>
              <a:ea typeface="Montserrat"/>
              <a:cs typeface="Montserrat"/>
              <a:sym typeface="Montserrat"/>
            </a:endParaRPr>
          </a:p>
          <a:p>
            <a:pPr algn="l">
              <a:lnSpc>
                <a:spcPts val="3906"/>
              </a:lnSpc>
            </a:pPr>
            <a:r>
              <a:rPr lang="en-US" sz="2503">
                <a:solidFill>
                  <a:srgbClr val="FF3131"/>
                </a:solidFill>
                <a:latin typeface="Montserrat"/>
                <a:ea typeface="Montserrat"/>
                <a:cs typeface="Montserrat"/>
                <a:sym typeface="Montserrat"/>
              </a:rPr>
              <a:t>Post-COVID-19 Recovery and Stabilization:</a:t>
            </a:r>
          </a:p>
          <a:p>
            <a:pPr algn="l">
              <a:lnSpc>
                <a:spcPts val="3906"/>
              </a:lnSpc>
            </a:pPr>
            <a:r>
              <a:rPr lang="en-US" sz="2503">
                <a:solidFill>
                  <a:srgbClr val="000000"/>
                </a:solidFill>
                <a:latin typeface="Montserrat"/>
                <a:ea typeface="Montserrat"/>
                <a:cs typeface="Montserrat"/>
                <a:sym typeface="Montserrat"/>
              </a:rPr>
              <a:t>Post-2021, prices began to stabilize with some fluctuations.</a:t>
            </a:r>
          </a:p>
          <a:p>
            <a:pPr algn="l">
              <a:lnSpc>
                <a:spcPts val="3906"/>
              </a:lnSpc>
            </a:pPr>
            <a:r>
              <a:rPr lang="en-US" sz="2503">
                <a:solidFill>
                  <a:srgbClr val="000000"/>
                </a:solidFill>
                <a:latin typeface="Montserrat"/>
                <a:ea typeface="Montserrat"/>
                <a:cs typeface="Montserrat"/>
                <a:sym typeface="Montserrat"/>
              </a:rPr>
              <a:t>There is a gradual increase in prices as the market recovers from the pandemic's impact, with current levels trending upwards towards Rs. 3000 per kg.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677044" y="515084"/>
            <a:ext cx="17312745"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Supply vs. Demand Analysis by Month  (2015 - 2024)</a:t>
            </a:r>
          </a:p>
        </p:txBody>
      </p:sp>
      <p:sp>
        <p:nvSpPr>
          <p:cNvPr id="8" name="Freeform 8"/>
          <p:cNvSpPr/>
          <p:nvPr/>
        </p:nvSpPr>
        <p:spPr>
          <a:xfrm>
            <a:off x="677044" y="1623811"/>
            <a:ext cx="10468690" cy="2781862"/>
          </a:xfrm>
          <a:custGeom>
            <a:avLst/>
            <a:gdLst/>
            <a:ahLst/>
            <a:cxnLst/>
            <a:rect l="l" t="t" r="r" b="b"/>
            <a:pathLst>
              <a:path w="10468690" h="2781862">
                <a:moveTo>
                  <a:pt x="0" y="0"/>
                </a:moveTo>
                <a:lnTo>
                  <a:pt x="10468690" y="0"/>
                </a:lnTo>
                <a:lnTo>
                  <a:pt x="10468690" y="2781862"/>
                </a:lnTo>
                <a:lnTo>
                  <a:pt x="0" y="2781862"/>
                </a:lnTo>
                <a:lnTo>
                  <a:pt x="0" y="0"/>
                </a:lnTo>
                <a:close/>
              </a:path>
            </a:pathLst>
          </a:custGeom>
          <a:blipFill>
            <a:blip r:embed="rId6"/>
            <a:stretch>
              <a:fillRect l="-1834" r="-1834" b="-110669"/>
            </a:stretch>
          </a:blipFill>
        </p:spPr>
      </p:sp>
      <p:sp>
        <p:nvSpPr>
          <p:cNvPr id="9" name="TextBox 9"/>
          <p:cNvSpPr txBox="1"/>
          <p:nvPr/>
        </p:nvSpPr>
        <p:spPr>
          <a:xfrm>
            <a:off x="677044" y="4581592"/>
            <a:ext cx="17038806" cy="4824097"/>
          </a:xfrm>
          <a:prstGeom prst="rect">
            <a:avLst/>
          </a:prstGeom>
        </p:spPr>
        <p:txBody>
          <a:bodyPr lIns="0" tIns="0" rIns="0" bIns="0" rtlCol="0" anchor="t">
            <a:spAutoFit/>
          </a:bodyPr>
          <a:lstStyle/>
          <a:p>
            <a:pPr algn="l">
              <a:lnSpc>
                <a:spcPts val="4809"/>
              </a:lnSpc>
            </a:pPr>
            <a:r>
              <a:rPr lang="en-US" sz="2599">
                <a:solidFill>
                  <a:srgbClr val="FF3131"/>
                </a:solidFill>
                <a:latin typeface="Montserrat"/>
                <a:ea typeface="Montserrat"/>
                <a:cs typeface="Montserrat"/>
                <a:sym typeface="Montserrat"/>
              </a:rPr>
              <a:t>General Trend (2024): </a:t>
            </a:r>
            <a:r>
              <a:rPr lang="en-US" sz="2599">
                <a:solidFill>
                  <a:srgbClr val="000000"/>
                </a:solidFill>
                <a:latin typeface="Montserrat"/>
                <a:ea typeface="Montserrat"/>
                <a:cs typeface="Montserrat"/>
                <a:sym typeface="Montserrat"/>
              </a:rPr>
              <a:t>Both the quantity sold (light blue line) and the total quantity arrived (dark blue line) follow a similar pattern throughout the years.</a:t>
            </a:r>
          </a:p>
          <a:p>
            <a:pPr algn="l">
              <a:lnSpc>
                <a:spcPts val="4809"/>
              </a:lnSpc>
            </a:pPr>
            <a:r>
              <a:rPr lang="en-US" sz="2599">
                <a:solidFill>
                  <a:srgbClr val="FF3131"/>
                </a:solidFill>
                <a:latin typeface="Montserrat"/>
                <a:ea typeface="Montserrat"/>
                <a:cs typeface="Montserrat"/>
                <a:sym typeface="Montserrat"/>
              </a:rPr>
              <a:t>Decline in Supply and Demand (January to July):</a:t>
            </a:r>
            <a:r>
              <a:rPr lang="en-US" sz="2599">
                <a:solidFill>
                  <a:srgbClr val="000000"/>
                </a:solidFill>
                <a:latin typeface="Montserrat"/>
                <a:ea typeface="Montserrat"/>
                <a:cs typeface="Montserrat"/>
                <a:sym typeface="Montserrat"/>
              </a:rPr>
              <a:t> Both supply and demand steadily decline from January to July, hitting their lowest points in July </a:t>
            </a:r>
          </a:p>
          <a:p>
            <a:pPr algn="l">
              <a:lnSpc>
                <a:spcPts val="4809"/>
              </a:lnSpc>
            </a:pPr>
            <a:r>
              <a:rPr lang="en-US" sz="2599">
                <a:solidFill>
                  <a:srgbClr val="FF3131"/>
                </a:solidFill>
                <a:latin typeface="Montserrat"/>
                <a:ea typeface="Montserrat"/>
                <a:cs typeface="Montserrat"/>
                <a:sym typeface="Montserrat"/>
              </a:rPr>
              <a:t>Recovery in Late 2024:</a:t>
            </a:r>
            <a:r>
              <a:rPr lang="en-US" sz="2599">
                <a:solidFill>
                  <a:srgbClr val="000000"/>
                </a:solidFill>
                <a:latin typeface="Montserrat"/>
                <a:ea typeface="Montserrat"/>
                <a:cs typeface="Montserrat"/>
                <a:sym typeface="Montserrat"/>
              </a:rPr>
              <a:t> From August onwards, there is a sharp rise in both sold and arrived quantities, peaking in December</a:t>
            </a:r>
          </a:p>
          <a:p>
            <a:pPr algn="l">
              <a:lnSpc>
                <a:spcPts val="4809"/>
              </a:lnSpc>
            </a:pPr>
            <a:r>
              <a:rPr lang="en-US" sz="2599">
                <a:solidFill>
                  <a:srgbClr val="FF3131"/>
                </a:solidFill>
                <a:latin typeface="Montserrat"/>
                <a:ea typeface="Montserrat"/>
                <a:cs typeface="Montserrat"/>
                <a:sym typeface="Montserrat"/>
              </a:rPr>
              <a:t>Balanced Market:</a:t>
            </a:r>
            <a:r>
              <a:rPr lang="en-US" sz="2599">
                <a:solidFill>
                  <a:srgbClr val="000000"/>
                </a:solidFill>
                <a:latin typeface="Montserrat"/>
                <a:ea typeface="Montserrat"/>
                <a:cs typeface="Montserrat"/>
                <a:sym typeface="Montserrat"/>
              </a:rPr>
              <a:t> The lines remain closely aligned throughout the year, suggesting that supply is well matched by demand in 2024.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Freeform 5"/>
          <p:cNvSpPr/>
          <p:nvPr/>
        </p:nvSpPr>
        <p:spPr>
          <a:xfrm>
            <a:off x="677044" y="1521801"/>
            <a:ext cx="10468690" cy="2781958"/>
          </a:xfrm>
          <a:custGeom>
            <a:avLst/>
            <a:gdLst/>
            <a:ahLst/>
            <a:cxnLst/>
            <a:rect l="l" t="t" r="r" b="b"/>
            <a:pathLst>
              <a:path w="10468690" h="2781958">
                <a:moveTo>
                  <a:pt x="0" y="0"/>
                </a:moveTo>
                <a:lnTo>
                  <a:pt x="10468690" y="0"/>
                </a:lnTo>
                <a:lnTo>
                  <a:pt x="10468690" y="2781958"/>
                </a:lnTo>
                <a:lnTo>
                  <a:pt x="0" y="2781958"/>
                </a:lnTo>
                <a:lnTo>
                  <a:pt x="0" y="0"/>
                </a:lnTo>
                <a:close/>
              </a:path>
            </a:pathLst>
          </a:custGeom>
          <a:blipFill>
            <a:blip r:embed="rId6"/>
            <a:stretch>
              <a:fillRect t="-97033" b="-6171"/>
            </a:stretch>
          </a:blipFill>
        </p:spPr>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677044" y="709640"/>
            <a:ext cx="17312745"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Supply vs. Demand Analysis by Year (2015 - 2024)</a:t>
            </a:r>
          </a:p>
        </p:txBody>
      </p:sp>
      <p:sp>
        <p:nvSpPr>
          <p:cNvPr id="9" name="TextBox 9"/>
          <p:cNvSpPr txBox="1"/>
          <p:nvPr/>
        </p:nvSpPr>
        <p:spPr>
          <a:xfrm>
            <a:off x="871561" y="4751230"/>
            <a:ext cx="16831735" cy="4656201"/>
          </a:xfrm>
          <a:prstGeom prst="rect">
            <a:avLst/>
          </a:prstGeom>
        </p:spPr>
        <p:txBody>
          <a:bodyPr lIns="0" tIns="0" rIns="0" bIns="0" rtlCol="0" anchor="t">
            <a:spAutoFit/>
          </a:bodyPr>
          <a:lstStyle/>
          <a:p>
            <a:pPr algn="l">
              <a:lnSpc>
                <a:spcPts val="5382"/>
              </a:lnSpc>
            </a:pPr>
            <a:r>
              <a:rPr lang="en-US" sz="2600">
                <a:solidFill>
                  <a:srgbClr val="FF3131"/>
                </a:solidFill>
                <a:latin typeface="Montserrat"/>
                <a:ea typeface="Montserrat"/>
                <a:cs typeface="Montserrat"/>
                <a:sym typeface="Montserrat"/>
              </a:rPr>
              <a:t>Rapid Growth (2015-2017): </a:t>
            </a:r>
            <a:r>
              <a:rPr lang="en-US" sz="2600">
                <a:solidFill>
                  <a:srgbClr val="000000"/>
                </a:solidFill>
                <a:latin typeface="Montserrat"/>
                <a:ea typeface="Montserrat"/>
                <a:cs typeface="Montserrat"/>
                <a:sym typeface="Montserrat"/>
              </a:rPr>
              <a:t>The total quantity sold and arrived increases sharply between 2015 and 2017, reflecting strong growth in the cardamom market during this period.</a:t>
            </a:r>
          </a:p>
          <a:p>
            <a:pPr algn="l">
              <a:lnSpc>
                <a:spcPts val="5382"/>
              </a:lnSpc>
            </a:pPr>
            <a:r>
              <a:rPr lang="en-US" sz="2600">
                <a:solidFill>
                  <a:srgbClr val="FF3131"/>
                </a:solidFill>
                <a:latin typeface="Montserrat"/>
                <a:ea typeface="Montserrat"/>
                <a:cs typeface="Montserrat"/>
                <a:sym typeface="Montserrat"/>
              </a:rPr>
              <a:t>Market Plateau (2017-2020)</a:t>
            </a:r>
            <a:r>
              <a:rPr lang="en-US" sz="2600">
                <a:solidFill>
                  <a:srgbClr val="000000"/>
                </a:solidFill>
                <a:latin typeface="Montserrat"/>
                <a:ea typeface="Montserrat"/>
                <a:cs typeface="Montserrat"/>
                <a:sym typeface="Montserrat"/>
              </a:rPr>
              <a:t>: The market stabilizes between 2017 and 2020, with both sold and arrived quantities staying consistent.</a:t>
            </a:r>
          </a:p>
          <a:p>
            <a:pPr algn="l">
              <a:lnSpc>
                <a:spcPts val="5382"/>
              </a:lnSpc>
            </a:pPr>
            <a:r>
              <a:rPr lang="en-US" sz="2600">
                <a:solidFill>
                  <a:srgbClr val="FF3131"/>
                </a:solidFill>
                <a:latin typeface="Montserrat"/>
                <a:ea typeface="Montserrat"/>
                <a:cs typeface="Montserrat"/>
                <a:sym typeface="Montserrat"/>
              </a:rPr>
              <a:t>Significant Decline Post-2021:</a:t>
            </a:r>
            <a:r>
              <a:rPr lang="en-US" sz="2600">
                <a:solidFill>
                  <a:srgbClr val="000000"/>
                </a:solidFill>
                <a:latin typeface="Montserrat"/>
                <a:ea typeface="Montserrat"/>
                <a:cs typeface="Montserrat"/>
                <a:sym typeface="Montserrat"/>
              </a:rPr>
              <a:t> After 2021, there is a clear downward trend, with both sold and arrived quantities dropping, particularly in 2023 and 2024, where the market hits its lowest point since 2017. This might indicate reduced supply, a decline in demand, or external market pressures.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9580002" y="2066807"/>
            <a:ext cx="7520689" cy="2754566"/>
          </a:xfrm>
          <a:custGeom>
            <a:avLst/>
            <a:gdLst/>
            <a:ahLst/>
            <a:cxnLst/>
            <a:rect l="l" t="t" r="r" b="b"/>
            <a:pathLst>
              <a:path w="7520689" h="2754566">
                <a:moveTo>
                  <a:pt x="0" y="0"/>
                </a:moveTo>
                <a:lnTo>
                  <a:pt x="7520689" y="0"/>
                </a:lnTo>
                <a:lnTo>
                  <a:pt x="7520689" y="2754565"/>
                </a:lnTo>
                <a:lnTo>
                  <a:pt x="0" y="2754565"/>
                </a:lnTo>
                <a:lnTo>
                  <a:pt x="0" y="0"/>
                </a:lnTo>
                <a:close/>
              </a:path>
            </a:pathLst>
          </a:custGeom>
          <a:blipFill>
            <a:blip r:embed="rId7"/>
            <a:stretch>
              <a:fillRect/>
            </a:stretch>
          </a:blipFill>
        </p:spPr>
      </p:sp>
      <p:sp>
        <p:nvSpPr>
          <p:cNvPr id="6" name="Freeform 6"/>
          <p:cNvSpPr/>
          <p:nvPr/>
        </p:nvSpPr>
        <p:spPr>
          <a:xfrm>
            <a:off x="724216" y="1623811"/>
            <a:ext cx="8084176" cy="8106205"/>
          </a:xfrm>
          <a:custGeom>
            <a:avLst/>
            <a:gdLst/>
            <a:ahLst/>
            <a:cxnLst/>
            <a:rect l="l" t="t" r="r" b="b"/>
            <a:pathLst>
              <a:path w="8084176" h="8106205">
                <a:moveTo>
                  <a:pt x="0" y="0"/>
                </a:moveTo>
                <a:lnTo>
                  <a:pt x="8084176" y="0"/>
                </a:lnTo>
                <a:lnTo>
                  <a:pt x="8084176" y="8106205"/>
                </a:lnTo>
                <a:lnTo>
                  <a:pt x="0" y="8106205"/>
                </a:lnTo>
                <a:lnTo>
                  <a:pt x="0" y="0"/>
                </a:lnTo>
                <a:close/>
              </a:path>
            </a:pathLst>
          </a:custGeom>
          <a:blipFill>
            <a:blip r:embed="rId8"/>
            <a:stretch>
              <a:fillRect r="-131"/>
            </a:stretch>
          </a:blipFill>
        </p:spPr>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9" name="TextBox 9"/>
          <p:cNvSpPr txBox="1"/>
          <p:nvPr/>
        </p:nvSpPr>
        <p:spPr>
          <a:xfrm>
            <a:off x="724216" y="580398"/>
            <a:ext cx="16070248"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 Lag Plot for Average Price</a:t>
            </a:r>
          </a:p>
        </p:txBody>
      </p:sp>
      <p:sp>
        <p:nvSpPr>
          <p:cNvPr id="10" name="Rectangle 9">
            <a:extLst>
              <a:ext uri="{FF2B5EF4-FFF2-40B4-BE49-F238E27FC236}">
                <a16:creationId xmlns:a16="http://schemas.microsoft.com/office/drawing/2014/main" id="{A81B7219-359E-4063-94D6-875E76BCAF2D}"/>
              </a:ext>
            </a:extLst>
          </p:cNvPr>
          <p:cNvSpPr/>
          <p:nvPr/>
        </p:nvSpPr>
        <p:spPr>
          <a:xfrm>
            <a:off x="8954584" y="5274760"/>
            <a:ext cx="9174808" cy="3175549"/>
          </a:xfrm>
          <a:prstGeom prst="rect">
            <a:avLst/>
          </a:prstGeom>
        </p:spPr>
        <p:txBody>
          <a:bodyPr wrap="square">
            <a:spAutoFit/>
          </a:bodyPr>
          <a:lstStyle/>
          <a:p>
            <a:pPr marL="457200" indent="-457200">
              <a:lnSpc>
                <a:spcPct val="200000"/>
              </a:lnSpc>
              <a:buFont typeface="Arial" panose="020B0604020202020204" pitchFamily="34" charset="0"/>
              <a:buChar char="•"/>
            </a:pPr>
            <a:r>
              <a:rPr lang="en-US" sz="2600" dirty="0">
                <a:latin typeface="Montserrat" panose="020B0604020202020204" charset="0"/>
              </a:rPr>
              <a:t>Lag plot indicates strong autocorrelation in prices, with gradual changes over time.</a:t>
            </a:r>
          </a:p>
          <a:p>
            <a:pPr marL="457200" indent="-457200">
              <a:lnSpc>
                <a:spcPct val="200000"/>
              </a:lnSpc>
              <a:buFont typeface="Arial" panose="020B0604020202020204" pitchFamily="34" charset="0"/>
              <a:buChar char="•"/>
            </a:pPr>
            <a:r>
              <a:rPr lang="en-US" sz="2600" dirty="0">
                <a:latin typeface="Montserrat" panose="020B0604020202020204" charset="0"/>
              </a:rPr>
              <a:t>Prices are stable but influenced by previous day’s prices.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10023529" y="2474360"/>
            <a:ext cx="7731071" cy="2669139"/>
          </a:xfrm>
          <a:custGeom>
            <a:avLst/>
            <a:gdLst/>
            <a:ahLst/>
            <a:cxnLst/>
            <a:rect l="l" t="t" r="r" b="b"/>
            <a:pathLst>
              <a:path w="7984052" h="2821776">
                <a:moveTo>
                  <a:pt x="0" y="0"/>
                </a:moveTo>
                <a:lnTo>
                  <a:pt x="7984052" y="0"/>
                </a:lnTo>
                <a:lnTo>
                  <a:pt x="7984052" y="2821775"/>
                </a:lnTo>
                <a:lnTo>
                  <a:pt x="0" y="2821775"/>
                </a:lnTo>
                <a:lnTo>
                  <a:pt x="0" y="0"/>
                </a:lnTo>
                <a:close/>
              </a:path>
            </a:pathLst>
          </a:custGeom>
          <a:blipFill>
            <a:blip r:embed="rId7"/>
            <a:stretch>
              <a:fillRect t="-1777" r="-6514" b="-1777"/>
            </a:stretch>
          </a:blipFill>
        </p:spPr>
      </p:sp>
      <p:sp>
        <p:nvSpPr>
          <p:cNvPr id="6" name="Freeform 6"/>
          <p:cNvSpPr/>
          <p:nvPr/>
        </p:nvSpPr>
        <p:spPr>
          <a:xfrm>
            <a:off x="280419" y="2127199"/>
            <a:ext cx="9285809" cy="7782141"/>
          </a:xfrm>
          <a:custGeom>
            <a:avLst/>
            <a:gdLst/>
            <a:ahLst/>
            <a:cxnLst/>
            <a:rect l="l" t="t" r="r" b="b"/>
            <a:pathLst>
              <a:path w="9285809" h="7782141">
                <a:moveTo>
                  <a:pt x="0" y="0"/>
                </a:moveTo>
                <a:lnTo>
                  <a:pt x="9285809" y="0"/>
                </a:lnTo>
                <a:lnTo>
                  <a:pt x="9285809" y="7782141"/>
                </a:lnTo>
                <a:lnTo>
                  <a:pt x="0" y="7782141"/>
                </a:lnTo>
                <a:lnTo>
                  <a:pt x="0" y="0"/>
                </a:lnTo>
                <a:close/>
              </a:path>
            </a:pathLst>
          </a:custGeom>
          <a:blipFill>
            <a:blip r:embed="rId8"/>
            <a:stretch>
              <a:fillRect/>
            </a:stretch>
          </a:blipFill>
        </p:spPr>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dirty="0">
                <a:solidFill>
                  <a:srgbClr val="FFFFFF"/>
                </a:solidFill>
                <a:latin typeface="Montserrat"/>
                <a:ea typeface="Montserrat"/>
                <a:cs typeface="Montserrat"/>
                <a:sym typeface="Montserrat"/>
              </a:rPr>
              <a:t>Presentations are tools that can be used as lectures.</a:t>
            </a:r>
          </a:p>
        </p:txBody>
      </p:sp>
      <p:sp>
        <p:nvSpPr>
          <p:cNvPr id="9" name="TextBox 9"/>
          <p:cNvSpPr txBox="1"/>
          <p:nvPr/>
        </p:nvSpPr>
        <p:spPr>
          <a:xfrm>
            <a:off x="724216" y="580398"/>
            <a:ext cx="16070248"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Correlation Analysis of Supply, Demand, and Price</a:t>
            </a:r>
          </a:p>
        </p:txBody>
      </p:sp>
      <p:sp>
        <p:nvSpPr>
          <p:cNvPr id="10" name="Rectangle 9">
            <a:extLst>
              <a:ext uri="{FF2B5EF4-FFF2-40B4-BE49-F238E27FC236}">
                <a16:creationId xmlns:a16="http://schemas.microsoft.com/office/drawing/2014/main" id="{9E4F4999-DFF3-4E9E-B989-3E77397DDF80}"/>
              </a:ext>
            </a:extLst>
          </p:cNvPr>
          <p:cNvSpPr/>
          <p:nvPr/>
        </p:nvSpPr>
        <p:spPr>
          <a:xfrm>
            <a:off x="9954492" y="5719759"/>
            <a:ext cx="8053089" cy="3975768"/>
          </a:xfrm>
          <a:prstGeom prst="rect">
            <a:avLst/>
          </a:prstGeom>
        </p:spPr>
        <p:txBody>
          <a:bodyPr wrap="square">
            <a:spAutoFit/>
          </a:bodyPr>
          <a:lstStyle/>
          <a:p>
            <a:pPr marL="457200" indent="-457200">
              <a:lnSpc>
                <a:spcPct val="200000"/>
              </a:lnSpc>
              <a:buFont typeface="Arial" panose="020B0604020202020204" pitchFamily="34" charset="0"/>
              <a:buChar char="•"/>
            </a:pPr>
            <a:r>
              <a:rPr lang="en-US" sz="2600" dirty="0">
                <a:latin typeface="Montserrat" panose="020B0604020202020204" charset="0"/>
              </a:rPr>
              <a:t>Strong positive correlation between supply and demand (0.96).</a:t>
            </a:r>
          </a:p>
          <a:p>
            <a:pPr marL="457200" indent="-457200">
              <a:lnSpc>
                <a:spcPct val="200000"/>
              </a:lnSpc>
              <a:buFont typeface="Arial" panose="020B0604020202020204" pitchFamily="34" charset="0"/>
              <a:buChar char="•"/>
            </a:pPr>
            <a:r>
              <a:rPr lang="en-US" sz="2600" dirty="0">
                <a:latin typeface="Montserrat" panose="020B0604020202020204" charset="0"/>
              </a:rPr>
              <a:t>Weak negative correlation between supply and price (-0.21).</a:t>
            </a:r>
          </a:p>
          <a:p>
            <a:pPr marL="457200" indent="-457200">
              <a:lnSpc>
                <a:spcPct val="200000"/>
              </a:lnSpc>
              <a:buFont typeface="Arial" panose="020B0604020202020204" pitchFamily="34" charset="0"/>
              <a:buChar char="•"/>
            </a:pPr>
            <a:r>
              <a:rPr lang="en-US" sz="2600" dirty="0">
                <a:latin typeface="Montserrat" panose="020B0604020202020204" charset="0"/>
              </a:rPr>
              <a:t>Price is weakly influenced by demand (-0.19).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9571542" y="745076"/>
            <a:ext cx="7971646" cy="1591209"/>
          </a:xfrm>
          <a:custGeom>
            <a:avLst/>
            <a:gdLst/>
            <a:ahLst/>
            <a:cxnLst/>
            <a:rect l="l" t="t" r="r" b="b"/>
            <a:pathLst>
              <a:path w="7971646" h="1591209">
                <a:moveTo>
                  <a:pt x="0" y="0"/>
                </a:moveTo>
                <a:lnTo>
                  <a:pt x="7971646" y="0"/>
                </a:lnTo>
                <a:lnTo>
                  <a:pt x="7971646" y="1591210"/>
                </a:lnTo>
                <a:lnTo>
                  <a:pt x="0" y="1591210"/>
                </a:lnTo>
                <a:lnTo>
                  <a:pt x="0" y="0"/>
                </a:lnTo>
                <a:close/>
              </a:path>
            </a:pathLst>
          </a:custGeom>
          <a:blipFill>
            <a:blip r:embed="rId7"/>
            <a:stretch>
              <a:fillRect/>
            </a:stretch>
          </a:blipFill>
        </p:spPr>
      </p:sp>
      <p:sp>
        <p:nvSpPr>
          <p:cNvPr id="6" name="Freeform 6"/>
          <p:cNvSpPr/>
          <p:nvPr/>
        </p:nvSpPr>
        <p:spPr>
          <a:xfrm>
            <a:off x="724216" y="2575092"/>
            <a:ext cx="12131485" cy="7304237"/>
          </a:xfrm>
          <a:custGeom>
            <a:avLst/>
            <a:gdLst/>
            <a:ahLst/>
            <a:cxnLst/>
            <a:rect l="l" t="t" r="r" b="b"/>
            <a:pathLst>
              <a:path w="12131485" h="7304237">
                <a:moveTo>
                  <a:pt x="0" y="0"/>
                </a:moveTo>
                <a:lnTo>
                  <a:pt x="12131485" y="0"/>
                </a:lnTo>
                <a:lnTo>
                  <a:pt x="12131485" y="7304237"/>
                </a:lnTo>
                <a:lnTo>
                  <a:pt x="0" y="7304237"/>
                </a:lnTo>
                <a:lnTo>
                  <a:pt x="0" y="0"/>
                </a:lnTo>
                <a:close/>
              </a:path>
            </a:pathLst>
          </a:custGeom>
          <a:blipFill>
            <a:blip r:embed="rId8"/>
            <a:stretch>
              <a:fillRect/>
            </a:stretch>
          </a:blipFill>
        </p:spPr>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3928741" y="9220200"/>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9" name="TextBox 9"/>
          <p:cNvSpPr txBox="1"/>
          <p:nvPr/>
        </p:nvSpPr>
        <p:spPr>
          <a:xfrm>
            <a:off x="724216" y="580398"/>
            <a:ext cx="8609201"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Supply vs. Demand Over Time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98706" flipH="1" flipV="1">
            <a:off x="16860544" y="3187302"/>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3">
              <a:extLst>
                <a:ext uri="{96DAC541-7B7A-43D3-8B79-37D633B846F1}">
                  <asvg:svgBlip xmlns:asvg="http://schemas.microsoft.com/office/drawing/2016/SVG/main" r:embed="rId4"/>
                </a:ext>
              </a:extLst>
            </a:blip>
            <a:stretch>
              <a:fillRect l="-60" r="-60"/>
            </a:stretch>
          </a:blipFill>
        </p:spPr>
      </p:sp>
      <p:sp>
        <p:nvSpPr>
          <p:cNvPr id="3" name="Freeform 3"/>
          <p:cNvSpPr/>
          <p:nvPr/>
        </p:nvSpPr>
        <p:spPr>
          <a:xfrm rot="2002336">
            <a:off x="697661" y="8083854"/>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3">
              <a:extLst>
                <a:ext uri="{96DAC541-7B7A-43D3-8B79-37D633B846F1}">
                  <asvg:svgBlip xmlns:asvg="http://schemas.microsoft.com/office/drawing/2016/SVG/main" r:embed="rId4"/>
                </a:ext>
              </a:extLst>
            </a:blip>
            <a:stretch>
              <a:fillRect t="-106" b="-106"/>
            </a:stretch>
          </a:blipFill>
        </p:spPr>
      </p:sp>
      <p:sp>
        <p:nvSpPr>
          <p:cNvPr id="4" name="Freeform 4"/>
          <p:cNvSpPr/>
          <p:nvPr/>
        </p:nvSpPr>
        <p:spPr>
          <a:xfrm>
            <a:off x="12475652" y="1949744"/>
            <a:ext cx="4501061" cy="1706372"/>
          </a:xfrm>
          <a:custGeom>
            <a:avLst/>
            <a:gdLst/>
            <a:ahLst/>
            <a:cxnLst/>
            <a:rect l="l" t="t" r="r" b="b"/>
            <a:pathLst>
              <a:path w="4501061" h="1706372">
                <a:moveTo>
                  <a:pt x="0" y="0"/>
                </a:moveTo>
                <a:lnTo>
                  <a:pt x="4501061" y="0"/>
                </a:lnTo>
                <a:lnTo>
                  <a:pt x="4501061" y="1706373"/>
                </a:lnTo>
                <a:lnTo>
                  <a:pt x="0" y="1706373"/>
                </a:lnTo>
                <a:lnTo>
                  <a:pt x="0" y="0"/>
                </a:lnTo>
                <a:close/>
              </a:path>
            </a:pathLst>
          </a:custGeom>
          <a:blipFill>
            <a:blip r:embed="rId5"/>
            <a:stretch>
              <a:fillRect/>
            </a:stretch>
          </a:blipFill>
        </p:spPr>
      </p:sp>
      <p:sp>
        <p:nvSpPr>
          <p:cNvPr id="5" name="TextBox 5"/>
          <p:cNvSpPr txBox="1"/>
          <p:nvPr/>
        </p:nvSpPr>
        <p:spPr>
          <a:xfrm>
            <a:off x="864252" y="854423"/>
            <a:ext cx="4875757"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Company Profile</a:t>
            </a:r>
          </a:p>
        </p:txBody>
      </p:sp>
      <p:sp>
        <p:nvSpPr>
          <p:cNvPr id="6" name="Freeform 6"/>
          <p:cNvSpPr/>
          <p:nvPr/>
        </p:nvSpPr>
        <p:spPr>
          <a:xfrm rot="3172893" flipH="1" flipV="1">
            <a:off x="8224054" y="9846337"/>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3">
              <a:extLst>
                <a:ext uri="{96DAC541-7B7A-43D3-8B79-37D633B846F1}">
                  <asvg:svgBlip xmlns:asvg="http://schemas.microsoft.com/office/drawing/2016/SVG/main" r:embed="rId4"/>
                </a:ext>
              </a:extLst>
            </a:blip>
            <a:stretch>
              <a:fillRect l="-60" r="-60"/>
            </a:stretch>
          </a:blipFill>
        </p:spPr>
      </p:sp>
      <p:sp>
        <p:nvSpPr>
          <p:cNvPr id="7" name="TextBox 7"/>
          <p:cNvSpPr txBox="1"/>
          <p:nvPr/>
        </p:nvSpPr>
        <p:spPr>
          <a:xfrm>
            <a:off x="1028700" y="1883069"/>
            <a:ext cx="10684246" cy="1882522"/>
          </a:xfrm>
          <a:prstGeom prst="rect">
            <a:avLst/>
          </a:prstGeom>
        </p:spPr>
        <p:txBody>
          <a:bodyPr lIns="0" tIns="0" rIns="0" bIns="0" rtlCol="0" anchor="t">
            <a:spAutoFit/>
          </a:bodyPr>
          <a:lstStyle/>
          <a:p>
            <a:pPr algn="just">
              <a:lnSpc>
                <a:spcPts val="3821"/>
              </a:lnSpc>
            </a:pPr>
            <a:r>
              <a:rPr lang="en-US" sz="2599">
                <a:solidFill>
                  <a:srgbClr val="025628"/>
                </a:solidFill>
                <a:latin typeface="Montserrat"/>
                <a:ea typeface="Montserrat"/>
                <a:cs typeface="Montserrat"/>
                <a:sym typeface="Montserrat"/>
              </a:rPr>
              <a:t>Almanac Nutrition is a distinguished spices trading company dedicated to delivering quality and authenticity in every product. specialize in importing and exporting a diverse range of spices, catering to both local and global markets.</a:t>
            </a:r>
          </a:p>
        </p:txBody>
      </p:sp>
      <p:sp>
        <p:nvSpPr>
          <p:cNvPr id="8" name="TextBox 8"/>
          <p:cNvSpPr txBox="1"/>
          <p:nvPr/>
        </p:nvSpPr>
        <p:spPr>
          <a:xfrm>
            <a:off x="1025654" y="4078524"/>
            <a:ext cx="16230600" cy="4078607"/>
          </a:xfrm>
          <a:prstGeom prst="rect">
            <a:avLst/>
          </a:prstGeom>
        </p:spPr>
        <p:txBody>
          <a:bodyPr lIns="0" tIns="0" rIns="0" bIns="0" rtlCol="0" anchor="t">
            <a:spAutoFit/>
          </a:bodyPr>
          <a:lstStyle/>
          <a:p>
            <a:pPr algn="l">
              <a:lnSpc>
                <a:spcPts val="4679"/>
              </a:lnSpc>
            </a:pPr>
            <a:r>
              <a:rPr lang="en-US" sz="2599" b="1">
                <a:solidFill>
                  <a:srgbClr val="FF3131"/>
                </a:solidFill>
                <a:latin typeface="Montserrat Bold"/>
                <a:ea typeface="Montserrat Bold"/>
                <a:cs typeface="Montserrat Bold"/>
                <a:sym typeface="Montserrat Bold"/>
              </a:rPr>
              <a:t>Core Services:</a:t>
            </a:r>
          </a:p>
          <a:p>
            <a:pPr algn="l">
              <a:lnSpc>
                <a:spcPts val="4679"/>
              </a:lnSpc>
            </a:pPr>
            <a:r>
              <a:rPr lang="en-US" sz="2599" b="1">
                <a:solidFill>
                  <a:srgbClr val="025628"/>
                </a:solidFill>
                <a:latin typeface="Montserrat Bold"/>
                <a:ea typeface="Montserrat Bold"/>
                <a:cs typeface="Montserrat Bold"/>
                <a:sym typeface="Montserrat Bold"/>
              </a:rPr>
              <a:t>Global Trade Solutions</a:t>
            </a:r>
            <a:r>
              <a:rPr lang="en-US" sz="2599">
                <a:solidFill>
                  <a:srgbClr val="025628"/>
                </a:solidFill>
                <a:latin typeface="Montserrat"/>
                <a:ea typeface="Montserrat"/>
                <a:cs typeface="Montserrat"/>
                <a:sym typeface="Montserrat"/>
              </a:rPr>
              <a:t>: Facilitating international transactions and logistics with timely delivery and strict adherence to trade regulations and compliance.</a:t>
            </a:r>
          </a:p>
          <a:p>
            <a:pPr algn="l">
              <a:lnSpc>
                <a:spcPts val="4679"/>
              </a:lnSpc>
            </a:pPr>
            <a:r>
              <a:rPr lang="en-US" sz="2599" b="1">
                <a:solidFill>
                  <a:srgbClr val="025628"/>
                </a:solidFill>
                <a:latin typeface="Montserrat Bold"/>
                <a:ea typeface="Montserrat Bold"/>
                <a:cs typeface="Montserrat Bold"/>
                <a:sym typeface="Montserrat Bold"/>
              </a:rPr>
              <a:t>Integrated Capital Management</a:t>
            </a:r>
            <a:r>
              <a:rPr lang="en-US" sz="2599">
                <a:solidFill>
                  <a:srgbClr val="025628"/>
                </a:solidFill>
                <a:latin typeface="Montserrat"/>
                <a:ea typeface="Montserrat"/>
                <a:cs typeface="Montserrat"/>
                <a:sym typeface="Montserrat"/>
              </a:rPr>
              <a:t>: Offering tailored financial solutions and capital management strategies designed to enhance profitability for businesses in the spice trade.</a:t>
            </a:r>
          </a:p>
          <a:p>
            <a:pPr algn="l">
              <a:lnSpc>
                <a:spcPts val="4679"/>
              </a:lnSpc>
            </a:pPr>
            <a:r>
              <a:rPr lang="en-US" sz="2599" b="1">
                <a:solidFill>
                  <a:srgbClr val="025628"/>
                </a:solidFill>
                <a:latin typeface="Montserrat Bold"/>
                <a:ea typeface="Montserrat Bold"/>
                <a:cs typeface="Montserrat Bold"/>
                <a:sym typeface="Montserrat Bold"/>
              </a:rPr>
              <a:t>Green Consulting</a:t>
            </a:r>
            <a:r>
              <a:rPr lang="en-US" sz="2599">
                <a:solidFill>
                  <a:srgbClr val="025628"/>
                </a:solidFill>
                <a:latin typeface="Montserrat"/>
                <a:ea typeface="Montserrat"/>
                <a:cs typeface="Montserrat"/>
                <a:sym typeface="Montserrat"/>
              </a:rPr>
              <a:t>: Providing consulting services focused on sustainable practices, helping businesses adopt eco-friendly solutions and meet environmental standards in the spice industry.</a:t>
            </a:r>
          </a:p>
        </p:txBody>
      </p:sp>
      <p:sp>
        <p:nvSpPr>
          <p:cNvPr id="9" name="TextBox 9"/>
          <p:cNvSpPr txBox="1"/>
          <p:nvPr/>
        </p:nvSpPr>
        <p:spPr>
          <a:xfrm>
            <a:off x="8305386" y="8878296"/>
            <a:ext cx="9654778" cy="935355"/>
          </a:xfrm>
          <a:prstGeom prst="rect">
            <a:avLst/>
          </a:prstGeom>
        </p:spPr>
        <p:txBody>
          <a:bodyPr lIns="0" tIns="0" rIns="0" bIns="0" rtlCol="0" anchor="t">
            <a:spAutoFit/>
          </a:bodyPr>
          <a:lstStyle/>
          <a:p>
            <a:pPr algn="l">
              <a:lnSpc>
                <a:spcPts val="2520"/>
              </a:lnSpc>
            </a:pPr>
            <a:r>
              <a:rPr lang="en-US" sz="1800">
                <a:solidFill>
                  <a:srgbClr val="025628"/>
                </a:solidFill>
                <a:latin typeface="Montserrat"/>
                <a:ea typeface="Montserrat"/>
                <a:cs typeface="Montserrat"/>
                <a:sym typeface="Montserrat"/>
              </a:rPr>
              <a:t>Address: 4th Floor, Sai Durga Enclave, Bellandur, Bangalore, Karnataka, India, 560103</a:t>
            </a:r>
          </a:p>
          <a:p>
            <a:pPr algn="l">
              <a:lnSpc>
                <a:spcPts val="2520"/>
              </a:lnSpc>
            </a:pPr>
            <a:r>
              <a:rPr lang="en-US" sz="1800">
                <a:solidFill>
                  <a:srgbClr val="025628"/>
                </a:solidFill>
                <a:latin typeface="Montserrat"/>
                <a:ea typeface="Montserrat"/>
                <a:cs typeface="Montserrat"/>
                <a:sym typeface="Montserrat"/>
              </a:rPr>
              <a:t>Email: arshaq@almanacnutrition.com</a:t>
            </a:r>
          </a:p>
          <a:p>
            <a:pPr algn="l">
              <a:lnSpc>
                <a:spcPts val="2520"/>
              </a:lnSpc>
            </a:pPr>
            <a:r>
              <a:rPr lang="en-US" sz="1800">
                <a:solidFill>
                  <a:srgbClr val="025628"/>
                </a:solidFill>
                <a:latin typeface="Montserrat"/>
                <a:ea typeface="Montserrat"/>
                <a:cs typeface="Montserrat"/>
                <a:sym typeface="Montserrat"/>
              </a:rPr>
              <a:t>Phone: +91 (0) 7994333716</a:t>
            </a:r>
          </a:p>
        </p:txBody>
      </p:sp>
      <p:sp>
        <p:nvSpPr>
          <p:cNvPr id="10" name="TextBox 10"/>
          <p:cNvSpPr txBox="1"/>
          <p:nvPr/>
        </p:nvSpPr>
        <p:spPr>
          <a:xfrm>
            <a:off x="7086600" y="8463527"/>
            <a:ext cx="3110689" cy="297517"/>
          </a:xfrm>
          <a:prstGeom prst="rect">
            <a:avLst/>
          </a:prstGeom>
        </p:spPr>
        <p:txBody>
          <a:bodyPr wrap="square" lIns="0" tIns="0" rIns="0" bIns="0" rtlCol="0" anchor="t">
            <a:spAutoFit/>
          </a:bodyPr>
          <a:lstStyle/>
          <a:p>
            <a:pPr algn="ctr">
              <a:lnSpc>
                <a:spcPts val="2520"/>
              </a:lnSpc>
              <a:spcBef>
                <a:spcPct val="0"/>
              </a:spcBef>
            </a:pPr>
            <a:r>
              <a:rPr lang="en-US" sz="1800" b="1" dirty="0">
                <a:solidFill>
                  <a:srgbClr val="000000"/>
                </a:solidFill>
                <a:latin typeface="Montserrat Bold"/>
                <a:ea typeface="Montserrat Bold"/>
                <a:cs typeface="Montserrat Bold"/>
                <a:sym typeface="Montserrat Bold"/>
              </a:rPr>
              <a:t>Contact Information: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1028700" y="2526922"/>
            <a:ext cx="10020300" cy="6075077"/>
          </a:xfrm>
          <a:custGeom>
            <a:avLst/>
            <a:gdLst/>
            <a:ahLst/>
            <a:cxnLst/>
            <a:rect l="l" t="t" r="r" b="b"/>
            <a:pathLst>
              <a:path w="9804997" h="6041174">
                <a:moveTo>
                  <a:pt x="0" y="0"/>
                </a:moveTo>
                <a:lnTo>
                  <a:pt x="9804997" y="0"/>
                </a:lnTo>
                <a:lnTo>
                  <a:pt x="9804997" y="6041174"/>
                </a:lnTo>
                <a:lnTo>
                  <a:pt x="0" y="6041174"/>
                </a:lnTo>
                <a:lnTo>
                  <a:pt x="0" y="0"/>
                </a:lnTo>
                <a:close/>
              </a:path>
            </a:pathLst>
          </a:custGeom>
          <a:blipFill>
            <a:blip r:embed="rId7"/>
            <a:stretch>
              <a:fillRect/>
            </a:stretch>
          </a:blipFill>
        </p:spPr>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3928741" y="9220200"/>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1028700" y="1198598"/>
            <a:ext cx="13670548"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Supply-Demand Gap vs Average Price Analysis</a:t>
            </a:r>
          </a:p>
        </p:txBody>
      </p:sp>
      <p:sp>
        <p:nvSpPr>
          <p:cNvPr id="10" name="Rectangle 9">
            <a:extLst>
              <a:ext uri="{FF2B5EF4-FFF2-40B4-BE49-F238E27FC236}">
                <a16:creationId xmlns:a16="http://schemas.microsoft.com/office/drawing/2014/main" id="{511778EB-988C-4771-8A51-5C36CB8F10D4}"/>
              </a:ext>
            </a:extLst>
          </p:cNvPr>
          <p:cNvSpPr/>
          <p:nvPr/>
        </p:nvSpPr>
        <p:spPr>
          <a:xfrm>
            <a:off x="11277600" y="3431001"/>
            <a:ext cx="6400800" cy="4775987"/>
          </a:xfrm>
          <a:prstGeom prst="rect">
            <a:avLst/>
          </a:prstGeom>
        </p:spPr>
        <p:txBody>
          <a:bodyPr wrap="square">
            <a:spAutoFit/>
          </a:bodyPr>
          <a:lstStyle/>
          <a:p>
            <a:pPr marL="457200" indent="-457200">
              <a:lnSpc>
                <a:spcPct val="200000"/>
              </a:lnSpc>
              <a:buFont typeface="Arial" panose="020B0604020202020204" pitchFamily="34" charset="0"/>
              <a:buChar char="•"/>
            </a:pPr>
            <a:r>
              <a:rPr lang="en-US" sz="2600" dirty="0">
                <a:latin typeface="Montserrat" panose="020B0604020202020204" charset="0"/>
              </a:rPr>
              <a:t>Weak inverse relationship between supply-demand gap and prices.</a:t>
            </a:r>
          </a:p>
          <a:p>
            <a:pPr marL="457200" indent="-457200">
              <a:lnSpc>
                <a:spcPct val="200000"/>
              </a:lnSpc>
              <a:buFont typeface="Arial" panose="020B0604020202020204" pitchFamily="34" charset="0"/>
              <a:buChar char="•"/>
            </a:pPr>
            <a:r>
              <a:rPr lang="en-US" sz="2600" dirty="0">
                <a:latin typeface="Montserrat" panose="020B0604020202020204" charset="0"/>
              </a:rPr>
              <a:t>Other factors (e.g. market forces, quality) likely influence prices more</a:t>
            </a:r>
            <a:r>
              <a:rPr lang="en-US"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Freeform 5"/>
          <p:cNvSpPr/>
          <p:nvPr/>
        </p:nvSpPr>
        <p:spPr>
          <a:xfrm>
            <a:off x="9753600" y="1846539"/>
            <a:ext cx="7847548" cy="4141250"/>
          </a:xfrm>
          <a:custGeom>
            <a:avLst/>
            <a:gdLst/>
            <a:ahLst/>
            <a:cxnLst/>
            <a:rect l="l" t="t" r="r" b="b"/>
            <a:pathLst>
              <a:path w="7847548" h="2677367">
                <a:moveTo>
                  <a:pt x="0" y="0"/>
                </a:moveTo>
                <a:lnTo>
                  <a:pt x="7847547" y="0"/>
                </a:lnTo>
                <a:lnTo>
                  <a:pt x="7847547" y="2677367"/>
                </a:lnTo>
                <a:lnTo>
                  <a:pt x="0" y="2677367"/>
                </a:lnTo>
                <a:lnTo>
                  <a:pt x="0" y="0"/>
                </a:lnTo>
                <a:close/>
              </a:path>
            </a:pathLst>
          </a:custGeom>
          <a:blipFill>
            <a:blip r:embed="rId6"/>
            <a:stretch>
              <a:fillRect r="-195"/>
            </a:stretch>
          </a:blipFill>
        </p:spPr>
      </p:sp>
      <p:sp>
        <p:nvSpPr>
          <p:cNvPr id="6" name="Freeform 6"/>
          <p:cNvSpPr/>
          <p:nvPr/>
        </p:nvSpPr>
        <p:spPr>
          <a:xfrm>
            <a:off x="1500136" y="1843075"/>
            <a:ext cx="7767940" cy="4144714"/>
          </a:xfrm>
          <a:custGeom>
            <a:avLst/>
            <a:gdLst/>
            <a:ahLst/>
            <a:cxnLst/>
            <a:rect l="l" t="t" r="r" b="b"/>
            <a:pathLst>
              <a:path w="7767940" h="3606508">
                <a:moveTo>
                  <a:pt x="0" y="0"/>
                </a:moveTo>
                <a:lnTo>
                  <a:pt x="7767940" y="0"/>
                </a:lnTo>
                <a:lnTo>
                  <a:pt x="7767940" y="3606508"/>
                </a:lnTo>
                <a:lnTo>
                  <a:pt x="0" y="3606508"/>
                </a:lnTo>
                <a:lnTo>
                  <a:pt x="0" y="0"/>
                </a:lnTo>
                <a:close/>
              </a:path>
            </a:pathLst>
          </a:custGeom>
          <a:blipFill>
            <a:blip r:embed="rId7"/>
            <a:stretch>
              <a:fillRect r="-1561"/>
            </a:stretch>
          </a:blipFill>
        </p:spPr>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3928741" y="9220200"/>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9" name="TextBox 9"/>
          <p:cNvSpPr txBox="1"/>
          <p:nvPr/>
        </p:nvSpPr>
        <p:spPr>
          <a:xfrm>
            <a:off x="1368562" y="899459"/>
            <a:ext cx="12153971"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Interpretation of OLS Regression Results</a:t>
            </a:r>
          </a:p>
        </p:txBody>
      </p:sp>
      <p:sp>
        <p:nvSpPr>
          <p:cNvPr id="10" name="TextBox 10"/>
          <p:cNvSpPr txBox="1"/>
          <p:nvPr/>
        </p:nvSpPr>
        <p:spPr>
          <a:xfrm>
            <a:off x="1557274" y="5987789"/>
            <a:ext cx="13987526" cy="3581025"/>
          </a:xfrm>
          <a:prstGeom prst="rect">
            <a:avLst/>
          </a:prstGeom>
        </p:spPr>
        <p:txBody>
          <a:bodyPr wrap="square" lIns="0" tIns="0" rIns="0" bIns="0" rtlCol="0" anchor="t">
            <a:spAutoFit/>
          </a:bodyPr>
          <a:lstStyle/>
          <a:p>
            <a:pPr algn="l">
              <a:lnSpc>
                <a:spcPts val="5821"/>
              </a:lnSpc>
            </a:pPr>
            <a:r>
              <a:rPr lang="en-US" sz="2598" dirty="0">
                <a:solidFill>
                  <a:srgbClr val="000000"/>
                </a:solidFill>
                <a:latin typeface="Montserrat"/>
                <a:ea typeface="Montserrat"/>
                <a:cs typeface="Montserrat"/>
                <a:sym typeface="Montserrat"/>
              </a:rPr>
              <a:t>Model Summary (Training Data)</a:t>
            </a:r>
          </a:p>
          <a:p>
            <a:pPr marL="561122" lvl="1" indent="-280561" algn="l">
              <a:lnSpc>
                <a:spcPts val="5821"/>
              </a:lnSpc>
              <a:buFont typeface="Arial"/>
              <a:buChar char="•"/>
            </a:pPr>
            <a:r>
              <a:rPr lang="en-US" sz="2598" dirty="0">
                <a:solidFill>
                  <a:srgbClr val="000000"/>
                </a:solidFill>
                <a:latin typeface="Montserrat"/>
                <a:ea typeface="Montserrat"/>
                <a:cs typeface="Montserrat"/>
                <a:sym typeface="Montserrat"/>
              </a:rPr>
              <a:t>- R-squared: 0.042 - </a:t>
            </a:r>
          </a:p>
          <a:p>
            <a:pPr marL="561122" lvl="1" indent="-280561" algn="l">
              <a:lnSpc>
                <a:spcPts val="5821"/>
              </a:lnSpc>
              <a:buFont typeface="Arial"/>
              <a:buChar char="•"/>
            </a:pPr>
            <a:r>
              <a:rPr lang="en-US" sz="2598" dirty="0">
                <a:solidFill>
                  <a:srgbClr val="000000"/>
                </a:solidFill>
                <a:latin typeface="Montserrat"/>
                <a:ea typeface="Montserrat"/>
                <a:cs typeface="Montserrat"/>
                <a:sym typeface="Montserrat"/>
              </a:rPr>
              <a:t>F-statistic: 80.62 (p &lt; 0.05) </a:t>
            </a:r>
          </a:p>
          <a:p>
            <a:pPr algn="l">
              <a:lnSpc>
                <a:spcPts val="5821"/>
              </a:lnSpc>
            </a:pPr>
            <a:r>
              <a:rPr lang="en-US" sz="2598" dirty="0">
                <a:solidFill>
                  <a:srgbClr val="000000"/>
                </a:solidFill>
                <a:latin typeface="Montserrat"/>
                <a:ea typeface="Montserrat"/>
                <a:cs typeface="Montserrat"/>
                <a:sym typeface="Montserrat"/>
              </a:rPr>
              <a:t>Model Evaluation (Test Data)</a:t>
            </a:r>
          </a:p>
          <a:p>
            <a:pPr marL="561122" lvl="1" indent="-280561" algn="l">
              <a:lnSpc>
                <a:spcPts val="5821"/>
              </a:lnSpc>
              <a:buFont typeface="Arial"/>
              <a:buChar char="•"/>
            </a:pPr>
            <a:r>
              <a:rPr lang="en-US" sz="2598" dirty="0">
                <a:solidFill>
                  <a:srgbClr val="000000"/>
                </a:solidFill>
                <a:latin typeface="Montserrat"/>
                <a:ea typeface="Montserrat"/>
                <a:cs typeface="Montserrat"/>
                <a:sym typeface="Montserrat"/>
              </a:rPr>
              <a:t>R-squared: 0.0517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3928741" y="9220200"/>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1028700" y="1872316"/>
            <a:ext cx="16491875" cy="3567349"/>
          </a:xfrm>
          <a:prstGeom prst="rect">
            <a:avLst/>
          </a:prstGeom>
        </p:spPr>
        <p:txBody>
          <a:bodyPr lIns="0" tIns="0" rIns="0" bIns="0" rtlCol="0" anchor="t">
            <a:spAutoFit/>
          </a:bodyPr>
          <a:lstStyle/>
          <a:p>
            <a:pPr algn="l">
              <a:lnSpc>
                <a:spcPts val="4054"/>
              </a:lnSpc>
            </a:pPr>
            <a:endParaRPr/>
          </a:p>
          <a:p>
            <a:pPr algn="l">
              <a:lnSpc>
                <a:spcPts val="4054"/>
              </a:lnSpc>
            </a:pPr>
            <a:r>
              <a:rPr lang="en-US" sz="2598">
                <a:solidFill>
                  <a:srgbClr val="FF3131"/>
                </a:solidFill>
                <a:latin typeface="Montserrat"/>
                <a:ea typeface="Montserrat"/>
                <a:cs typeface="Montserrat"/>
                <a:sym typeface="Montserrat"/>
              </a:rPr>
              <a:t>Total Qty Arrived (Kgs): -0.0083</a:t>
            </a:r>
          </a:p>
          <a:p>
            <a:pPr algn="l">
              <a:lnSpc>
                <a:spcPts val="4054"/>
              </a:lnSpc>
            </a:pPr>
            <a:r>
              <a:rPr lang="en-US" sz="2598">
                <a:solidFill>
                  <a:srgbClr val="000000"/>
                </a:solidFill>
                <a:latin typeface="Montserrat"/>
                <a:ea typeface="Montserrat"/>
                <a:cs typeface="Montserrat"/>
                <a:sym typeface="Montserrat"/>
              </a:rPr>
              <a:t>For every additional kilogram arriving in the market, the price decreases by Rs. 0.0083. This aligns with the law of supply.</a:t>
            </a:r>
          </a:p>
          <a:p>
            <a:pPr algn="l">
              <a:lnSpc>
                <a:spcPts val="4054"/>
              </a:lnSpc>
            </a:pPr>
            <a:r>
              <a:rPr lang="en-US" sz="2598">
                <a:solidFill>
                  <a:srgbClr val="FF3131"/>
                </a:solidFill>
                <a:latin typeface="Montserrat"/>
                <a:ea typeface="Montserrat"/>
                <a:cs typeface="Montserrat"/>
                <a:sym typeface="Montserrat"/>
              </a:rPr>
              <a:t>Qty Sold (Kgs): 0.0029</a:t>
            </a:r>
          </a:p>
          <a:p>
            <a:pPr algn="l">
              <a:lnSpc>
                <a:spcPts val="4054"/>
              </a:lnSpc>
            </a:pPr>
            <a:r>
              <a:rPr lang="en-US" sz="2598">
                <a:solidFill>
                  <a:srgbClr val="000000"/>
                </a:solidFill>
                <a:latin typeface="Montserrat"/>
                <a:ea typeface="Montserrat"/>
                <a:cs typeface="Montserrat"/>
                <a:sym typeface="Montserrat"/>
              </a:rPr>
              <a:t>For every additional kilogram sold, the price increases by Rs. 0.0029. This reflects the law of demand.</a:t>
            </a:r>
          </a:p>
        </p:txBody>
      </p:sp>
      <p:sp>
        <p:nvSpPr>
          <p:cNvPr id="8" name="TextBox 8"/>
          <p:cNvSpPr txBox="1"/>
          <p:nvPr/>
        </p:nvSpPr>
        <p:spPr>
          <a:xfrm>
            <a:off x="1028700" y="1028700"/>
            <a:ext cx="12153971"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Interpretation of OLS Regression Results</a:t>
            </a:r>
          </a:p>
        </p:txBody>
      </p:sp>
      <p:sp>
        <p:nvSpPr>
          <p:cNvPr id="9" name="TextBox 9"/>
          <p:cNvSpPr txBox="1"/>
          <p:nvPr/>
        </p:nvSpPr>
        <p:spPr>
          <a:xfrm>
            <a:off x="1028700" y="5526245"/>
            <a:ext cx="16601508" cy="2806577"/>
          </a:xfrm>
          <a:prstGeom prst="rect">
            <a:avLst/>
          </a:prstGeom>
        </p:spPr>
        <p:txBody>
          <a:bodyPr lIns="0" tIns="0" rIns="0" bIns="0" rtlCol="0" anchor="t">
            <a:spAutoFit/>
          </a:bodyPr>
          <a:lstStyle/>
          <a:p>
            <a:pPr algn="l">
              <a:lnSpc>
                <a:spcPts val="5769"/>
              </a:lnSpc>
            </a:pPr>
            <a:r>
              <a:rPr lang="en-US" sz="2598">
                <a:solidFill>
                  <a:srgbClr val="FF3131"/>
                </a:solidFill>
                <a:latin typeface="Montserrat"/>
                <a:ea typeface="Montserrat"/>
                <a:cs typeface="Montserrat"/>
                <a:sym typeface="Montserrat"/>
              </a:rPr>
              <a:t>Inverse Relationship: </a:t>
            </a:r>
            <a:r>
              <a:rPr lang="en-US" sz="2598">
                <a:solidFill>
                  <a:srgbClr val="000000"/>
                </a:solidFill>
                <a:latin typeface="Montserrat"/>
                <a:ea typeface="Montserrat"/>
                <a:cs typeface="Montserrat"/>
                <a:sym typeface="Montserrat"/>
              </a:rPr>
              <a:t>As supply increases, price tends to decrease.</a:t>
            </a:r>
          </a:p>
          <a:p>
            <a:pPr algn="l">
              <a:lnSpc>
                <a:spcPts val="5769"/>
              </a:lnSpc>
            </a:pPr>
            <a:r>
              <a:rPr lang="en-US" sz="2598">
                <a:solidFill>
                  <a:srgbClr val="FF3131"/>
                </a:solidFill>
                <a:latin typeface="Montserrat"/>
                <a:ea typeface="Montserrat"/>
                <a:cs typeface="Montserrat"/>
                <a:sym typeface="Montserrat"/>
              </a:rPr>
              <a:t>Positive Relationship:</a:t>
            </a:r>
            <a:r>
              <a:rPr lang="en-US" sz="2598">
                <a:solidFill>
                  <a:srgbClr val="000000"/>
                </a:solidFill>
                <a:latin typeface="Montserrat"/>
                <a:ea typeface="Montserrat"/>
                <a:cs typeface="Montserrat"/>
                <a:sym typeface="Montserrat"/>
              </a:rPr>
              <a:t> As demand increases, price tends to increase slightly.</a:t>
            </a:r>
          </a:p>
          <a:p>
            <a:pPr algn="l">
              <a:lnSpc>
                <a:spcPts val="5769"/>
              </a:lnSpc>
            </a:pPr>
            <a:r>
              <a:rPr lang="en-US" sz="2598">
                <a:solidFill>
                  <a:srgbClr val="FF3131"/>
                </a:solidFill>
                <a:latin typeface="Montserrat"/>
                <a:ea typeface="Montserrat"/>
                <a:cs typeface="Montserrat"/>
                <a:sym typeface="Montserrat"/>
              </a:rPr>
              <a:t>Low Explanatory Power</a:t>
            </a:r>
            <a:r>
              <a:rPr lang="en-US" sz="2598">
                <a:solidFill>
                  <a:srgbClr val="000000"/>
                </a:solidFill>
                <a:latin typeface="Montserrat"/>
                <a:ea typeface="Montserrat"/>
                <a:cs typeface="Montserrat"/>
                <a:sym typeface="Montserrat"/>
              </a:rPr>
              <a:t>: Both the training and test R-squared values are low, indicating that other factors beyond supply and demand impact cardamom prices.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2">
              <a:extLst>
                <a:ext uri="{96DAC541-7B7A-43D3-8B79-37D633B846F1}">
                  <asvg:svgBlip xmlns:asvg="http://schemas.microsoft.com/office/drawing/2016/SVG/main" r:embed="rId3"/>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4">
              <a:extLst>
                <a:ext uri="{96DAC541-7B7A-43D3-8B79-37D633B846F1}">
                  <asvg:svgBlip xmlns:asvg="http://schemas.microsoft.com/office/drawing/2016/SVG/main" r:embed="rId5"/>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4">
              <a:extLst>
                <a:ext uri="{96DAC541-7B7A-43D3-8B79-37D633B846F1}">
                  <asvg:svgBlip xmlns:asvg="http://schemas.microsoft.com/office/drawing/2016/SVG/main" r:embed="rId5"/>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3928741" y="9220200"/>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1028700" y="899459"/>
            <a:ext cx="12153971" cy="638122"/>
          </a:xfrm>
          <a:prstGeom prst="rect">
            <a:avLst/>
          </a:prstGeom>
        </p:spPr>
        <p:txBody>
          <a:bodyPr lIns="0" tIns="0" rIns="0" bIns="0" rtlCol="0" anchor="t">
            <a:spAutoFit/>
          </a:bodyPr>
          <a:lstStyle/>
          <a:p>
            <a:pPr algn="l">
              <a:lnSpc>
                <a:spcPts val="5039"/>
              </a:lnSpc>
              <a:spcBef>
                <a:spcPct val="0"/>
              </a:spcBef>
            </a:pPr>
            <a:r>
              <a:rPr lang="en-US" sz="4198" b="1">
                <a:solidFill>
                  <a:srgbClr val="025628"/>
                </a:solidFill>
                <a:latin typeface="Montserrat Bold"/>
                <a:ea typeface="Montserrat Bold"/>
                <a:cs typeface="Montserrat Bold"/>
                <a:sym typeface="Montserrat Bold"/>
              </a:rPr>
              <a:t>Conclusion</a:t>
            </a:r>
          </a:p>
        </p:txBody>
      </p:sp>
      <p:sp>
        <p:nvSpPr>
          <p:cNvPr id="8" name="TextBox 8"/>
          <p:cNvSpPr txBox="1"/>
          <p:nvPr/>
        </p:nvSpPr>
        <p:spPr>
          <a:xfrm>
            <a:off x="1028700" y="1701608"/>
            <a:ext cx="16560686" cy="7621907"/>
          </a:xfrm>
          <a:prstGeom prst="rect">
            <a:avLst/>
          </a:prstGeom>
        </p:spPr>
        <p:txBody>
          <a:bodyPr lIns="0" tIns="0" rIns="0" bIns="0" rtlCol="0" anchor="t">
            <a:spAutoFit/>
          </a:bodyPr>
          <a:lstStyle/>
          <a:p>
            <a:pPr algn="l">
              <a:lnSpc>
                <a:spcPts val="4679"/>
              </a:lnSpc>
            </a:pPr>
            <a:r>
              <a:rPr lang="en-US" sz="2599">
                <a:solidFill>
                  <a:srgbClr val="000000"/>
                </a:solidFill>
                <a:latin typeface="Montserrat"/>
                <a:ea typeface="Montserrat"/>
                <a:cs typeface="Montserrat"/>
                <a:sym typeface="Montserrat"/>
              </a:rPr>
              <a:t>Cardamom Auction Trends (2015-2024): Significant fluctuations in supply, demand, and pricing across auctions, indicating a volatile market.</a:t>
            </a:r>
          </a:p>
          <a:p>
            <a:pPr algn="l">
              <a:lnSpc>
                <a:spcPts val="4679"/>
              </a:lnSpc>
            </a:pPr>
            <a:r>
              <a:rPr lang="en-US" sz="2599">
                <a:solidFill>
                  <a:srgbClr val="FF3131"/>
                </a:solidFill>
                <a:latin typeface="Montserrat"/>
                <a:ea typeface="Montserrat"/>
                <a:cs typeface="Montserrat"/>
                <a:sym typeface="Montserrat"/>
              </a:rPr>
              <a:t>Key Findings</a:t>
            </a:r>
            <a:r>
              <a:rPr lang="en-US" sz="2599">
                <a:solidFill>
                  <a:srgbClr val="000000"/>
                </a:solidFill>
                <a:latin typeface="Montserrat"/>
                <a:ea typeface="Montserrat"/>
                <a:cs typeface="Montserrat"/>
                <a:sym typeface="Montserrat"/>
              </a:rPr>
              <a:t>:</a:t>
            </a:r>
          </a:p>
          <a:p>
            <a:pPr marL="561336" lvl="1" indent="-280668" algn="l">
              <a:lnSpc>
                <a:spcPts val="4679"/>
              </a:lnSpc>
              <a:buFont typeface="Arial"/>
              <a:buChar char="•"/>
            </a:pPr>
            <a:r>
              <a:rPr lang="en-US" sz="2599">
                <a:solidFill>
                  <a:srgbClr val="000000"/>
                </a:solidFill>
                <a:latin typeface="Montserrat"/>
                <a:ea typeface="Montserrat"/>
                <a:cs typeface="Montserrat"/>
                <a:sym typeface="Montserrat"/>
              </a:rPr>
              <a:t>Highly variable supply and demand levels, leading to price volatility.</a:t>
            </a:r>
          </a:p>
          <a:p>
            <a:pPr marL="561336" lvl="1" indent="-280668" algn="l">
              <a:lnSpc>
                <a:spcPts val="4679"/>
              </a:lnSpc>
              <a:buFont typeface="Arial"/>
              <a:buChar char="•"/>
            </a:pPr>
            <a:r>
              <a:rPr lang="en-US" sz="2599">
                <a:solidFill>
                  <a:srgbClr val="000000"/>
                </a:solidFill>
                <a:latin typeface="Montserrat"/>
                <a:ea typeface="Montserrat"/>
                <a:cs typeface="Montserrat"/>
                <a:sym typeface="Montserrat"/>
              </a:rPr>
              <a:t>Price spikes during specific periods (e.g., 2019-2020) due to factors like supply shortages and external disruptions (e.g., COVID-19).</a:t>
            </a:r>
          </a:p>
          <a:p>
            <a:pPr marL="561336" lvl="1" indent="-280668" algn="l">
              <a:lnSpc>
                <a:spcPts val="4679"/>
              </a:lnSpc>
              <a:buFont typeface="Arial"/>
              <a:buChar char="•"/>
            </a:pPr>
            <a:r>
              <a:rPr lang="en-US" sz="2599">
                <a:solidFill>
                  <a:srgbClr val="000000"/>
                </a:solidFill>
                <a:latin typeface="Montserrat"/>
                <a:ea typeface="Montserrat"/>
                <a:cs typeface="Montserrat"/>
                <a:sym typeface="Montserrat"/>
              </a:rPr>
              <a:t>Market efficiency reflected in the strong correlation between supply and demand, although price sensitivity to these factors is relatively weak.</a:t>
            </a:r>
          </a:p>
          <a:p>
            <a:pPr marL="561336" lvl="1" indent="-280668" algn="l">
              <a:lnSpc>
                <a:spcPts val="4679"/>
              </a:lnSpc>
              <a:buFont typeface="Arial"/>
              <a:buChar char="•"/>
            </a:pPr>
            <a:r>
              <a:rPr lang="en-US" sz="2599">
                <a:solidFill>
                  <a:srgbClr val="000000"/>
                </a:solidFill>
                <a:latin typeface="Montserrat"/>
                <a:ea typeface="Montserrat"/>
                <a:cs typeface="Montserrat"/>
                <a:sym typeface="Montserrat"/>
              </a:rPr>
              <a:t>Skewness and kurtosis analyses reveal occasional extreme price and quantity outliers, contributing to market unpredictability.</a:t>
            </a:r>
          </a:p>
          <a:p>
            <a:pPr marL="561336" lvl="1" indent="-280668" algn="l">
              <a:lnSpc>
                <a:spcPts val="4679"/>
              </a:lnSpc>
              <a:buFont typeface="Arial"/>
              <a:buChar char="•"/>
            </a:pPr>
            <a:r>
              <a:rPr lang="en-US" sz="2599">
                <a:solidFill>
                  <a:srgbClr val="000000"/>
                </a:solidFill>
                <a:latin typeface="Montserrat"/>
                <a:ea typeface="Montserrat"/>
                <a:cs typeface="Montserrat"/>
                <a:sym typeface="Montserrat"/>
              </a:rPr>
              <a:t>OLS Regression: Limited explanatory power of supply and demand in predicting prices suggests that other factors (e.g., quality, seasonality, external market forces) play a significant role in price determination.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625114"/>
            <a:ext cx="2265663" cy="743448"/>
          </a:xfrm>
          <a:custGeom>
            <a:avLst/>
            <a:gdLst/>
            <a:ahLst/>
            <a:cxnLst/>
            <a:rect l="l" t="t" r="r" b="b"/>
            <a:pathLst>
              <a:path w="2265663" h="743448">
                <a:moveTo>
                  <a:pt x="0" y="0"/>
                </a:moveTo>
                <a:lnTo>
                  <a:pt x="2265663" y="0"/>
                </a:lnTo>
                <a:lnTo>
                  <a:pt x="2265663" y="743448"/>
                </a:lnTo>
                <a:lnTo>
                  <a:pt x="0" y="743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1962" y="772100"/>
            <a:ext cx="513199" cy="513199"/>
          </a:xfrm>
          <a:custGeom>
            <a:avLst/>
            <a:gdLst/>
            <a:ahLst/>
            <a:cxnLst/>
            <a:rect l="l" t="t" r="r" b="b"/>
            <a:pathLst>
              <a:path w="513199" h="513199">
                <a:moveTo>
                  <a:pt x="0" y="0"/>
                </a:moveTo>
                <a:lnTo>
                  <a:pt x="513199" y="0"/>
                </a:lnTo>
                <a:lnTo>
                  <a:pt x="513199" y="513199"/>
                </a:lnTo>
                <a:lnTo>
                  <a:pt x="0" y="513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7274" y="8242910"/>
            <a:ext cx="817397" cy="204349"/>
          </a:xfrm>
          <a:custGeom>
            <a:avLst/>
            <a:gdLst/>
            <a:ahLst/>
            <a:cxnLst/>
            <a:rect l="l" t="t" r="r" b="b"/>
            <a:pathLst>
              <a:path w="817397" h="204349">
                <a:moveTo>
                  <a:pt x="0" y="0"/>
                </a:moveTo>
                <a:lnTo>
                  <a:pt x="817397" y="0"/>
                </a:lnTo>
                <a:lnTo>
                  <a:pt x="817397" y="204349"/>
                </a:lnTo>
                <a:lnTo>
                  <a:pt x="0" y="204349"/>
                </a:lnTo>
                <a:lnTo>
                  <a:pt x="0" y="0"/>
                </a:lnTo>
                <a:close/>
              </a:path>
            </a:pathLst>
          </a:custGeom>
          <a:blipFill>
            <a:blip r:embed="rId6">
              <a:extLst>
                <a:ext uri="{96DAC541-7B7A-43D3-8B79-37D633B846F1}">
                  <asvg:svgBlip xmlns:asvg="http://schemas.microsoft.com/office/drawing/2016/SVG/main" r:embed="rId7"/>
                </a:ext>
              </a:extLst>
            </a:blip>
            <a:stretch>
              <a:fillRect t="-1162" b="-1162"/>
            </a:stretch>
          </a:blipFill>
        </p:spPr>
      </p:sp>
      <p:sp>
        <p:nvSpPr>
          <p:cNvPr id="5" name="Freeform 5"/>
          <p:cNvSpPr/>
          <p:nvPr/>
        </p:nvSpPr>
        <p:spPr>
          <a:xfrm>
            <a:off x="9586208" y="0"/>
            <a:ext cx="7934131" cy="9258300"/>
          </a:xfrm>
          <a:custGeom>
            <a:avLst/>
            <a:gdLst/>
            <a:ahLst/>
            <a:cxnLst/>
            <a:rect l="l" t="t" r="r" b="b"/>
            <a:pathLst>
              <a:path w="7934131" h="9258300">
                <a:moveTo>
                  <a:pt x="0" y="0"/>
                </a:moveTo>
                <a:lnTo>
                  <a:pt x="7934131" y="0"/>
                </a:lnTo>
                <a:lnTo>
                  <a:pt x="7934131" y="9258300"/>
                </a:lnTo>
                <a:lnTo>
                  <a:pt x="0" y="9258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111962" y="3047425"/>
            <a:ext cx="7586726" cy="4122383"/>
          </a:xfrm>
          <a:prstGeom prst="rect">
            <a:avLst/>
          </a:prstGeom>
        </p:spPr>
        <p:txBody>
          <a:bodyPr lIns="0" tIns="0" rIns="0" bIns="0" rtlCol="0" anchor="t">
            <a:spAutoFit/>
          </a:bodyPr>
          <a:lstStyle/>
          <a:p>
            <a:pPr algn="l">
              <a:lnSpc>
                <a:spcPts val="17133"/>
              </a:lnSpc>
            </a:pPr>
            <a:r>
              <a:rPr lang="en-US" sz="17133" b="1">
                <a:solidFill>
                  <a:srgbClr val="025628"/>
                </a:solidFill>
                <a:latin typeface="Lora Bold"/>
                <a:ea typeface="Lora Bold"/>
                <a:cs typeface="Lora Bold"/>
                <a:sym typeface="Lora Bold"/>
              </a:rPr>
              <a:t>Thank You</a:t>
            </a:r>
          </a:p>
        </p:txBody>
      </p:sp>
      <p:sp>
        <p:nvSpPr>
          <p:cNvPr id="7" name="Freeform 7"/>
          <p:cNvSpPr/>
          <p:nvPr/>
        </p:nvSpPr>
        <p:spPr>
          <a:xfrm>
            <a:off x="9586208" y="1324169"/>
            <a:ext cx="7934131" cy="7934131"/>
          </a:xfrm>
          <a:custGeom>
            <a:avLst/>
            <a:gdLst/>
            <a:ahLst/>
            <a:cxnLst/>
            <a:rect l="l" t="t" r="r" b="b"/>
            <a:pathLst>
              <a:path w="7934131" h="7934131">
                <a:moveTo>
                  <a:pt x="0" y="0"/>
                </a:moveTo>
                <a:lnTo>
                  <a:pt x="7934131" y="0"/>
                </a:lnTo>
                <a:lnTo>
                  <a:pt x="7934131" y="7934131"/>
                </a:lnTo>
                <a:lnTo>
                  <a:pt x="0" y="79341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0081827" y="1819802"/>
            <a:ext cx="6942893" cy="6942864"/>
            <a:chOff x="0" y="0"/>
            <a:chExt cx="9257191" cy="9257152"/>
          </a:xfrm>
        </p:grpSpPr>
        <p:sp>
          <p:nvSpPr>
            <p:cNvPr id="9" name="Freeform 9"/>
            <p:cNvSpPr/>
            <p:nvPr/>
          </p:nvSpPr>
          <p:spPr>
            <a:xfrm>
              <a:off x="0" y="0"/>
              <a:ext cx="9257157" cy="9257157"/>
            </a:xfrm>
            <a:custGeom>
              <a:avLst/>
              <a:gdLst/>
              <a:ahLst/>
              <a:cxnLst/>
              <a:rect l="l" t="t" r="r" b="b"/>
              <a:pathLst>
                <a:path w="9257157" h="9257157">
                  <a:moveTo>
                    <a:pt x="9257157" y="4628642"/>
                  </a:moveTo>
                  <a:cubicBezTo>
                    <a:pt x="9257157" y="7184771"/>
                    <a:pt x="7184771" y="9257157"/>
                    <a:pt x="4628515" y="9257157"/>
                  </a:cubicBezTo>
                  <a:cubicBezTo>
                    <a:pt x="2072259" y="9257157"/>
                    <a:pt x="0" y="7184771"/>
                    <a:pt x="0" y="4628642"/>
                  </a:cubicBezTo>
                  <a:cubicBezTo>
                    <a:pt x="0" y="2072259"/>
                    <a:pt x="2072259" y="0"/>
                    <a:pt x="4628642" y="0"/>
                  </a:cubicBezTo>
                  <a:cubicBezTo>
                    <a:pt x="7185025" y="0"/>
                    <a:pt x="9257157" y="2072259"/>
                    <a:pt x="9257157" y="4628642"/>
                  </a:cubicBezTo>
                  <a:close/>
                </a:path>
              </a:pathLst>
            </a:custGeom>
            <a:blipFill>
              <a:blip r:embed="rId12"/>
              <a:stretch>
                <a:fillRect l="-24893" r="-24893"/>
              </a:stretch>
            </a:blipFill>
          </p:spPr>
        </p:sp>
      </p:grpSp>
      <p:sp>
        <p:nvSpPr>
          <p:cNvPr id="10" name="Freeform 10"/>
          <p:cNvSpPr/>
          <p:nvPr/>
        </p:nvSpPr>
        <p:spPr>
          <a:xfrm>
            <a:off x="8815940" y="6471121"/>
            <a:ext cx="3115239" cy="3115239"/>
          </a:xfrm>
          <a:custGeom>
            <a:avLst/>
            <a:gdLst/>
            <a:ahLst/>
            <a:cxnLst/>
            <a:rect l="l" t="t" r="r" b="b"/>
            <a:pathLst>
              <a:path w="3115239" h="3115239">
                <a:moveTo>
                  <a:pt x="0" y="0"/>
                </a:moveTo>
                <a:lnTo>
                  <a:pt x="3115239" y="0"/>
                </a:lnTo>
                <a:lnTo>
                  <a:pt x="3115239" y="3115239"/>
                </a:lnTo>
                <a:lnTo>
                  <a:pt x="0" y="31152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9144000" y="6799182"/>
            <a:ext cx="2459118" cy="2459118"/>
          </a:xfrm>
          <a:custGeom>
            <a:avLst/>
            <a:gdLst/>
            <a:ahLst/>
            <a:cxnLst/>
            <a:rect l="l" t="t" r="r" b="b"/>
            <a:pathLst>
              <a:path w="2459118" h="2459118">
                <a:moveTo>
                  <a:pt x="0" y="0"/>
                </a:moveTo>
                <a:lnTo>
                  <a:pt x="2459118" y="0"/>
                </a:lnTo>
                <a:lnTo>
                  <a:pt x="2459118" y="2459118"/>
                </a:lnTo>
                <a:lnTo>
                  <a:pt x="0" y="24591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rot="9705736" flipH="1" flipV="1">
            <a:off x="5711701" y="8305191"/>
            <a:ext cx="1588226" cy="2562339"/>
          </a:xfrm>
          <a:custGeom>
            <a:avLst/>
            <a:gdLst/>
            <a:ahLst/>
            <a:cxnLst/>
            <a:rect l="l" t="t" r="r" b="b"/>
            <a:pathLst>
              <a:path w="1588226" h="2562339">
                <a:moveTo>
                  <a:pt x="1588226" y="2562339"/>
                </a:moveTo>
                <a:lnTo>
                  <a:pt x="0" y="2562339"/>
                </a:lnTo>
                <a:lnTo>
                  <a:pt x="0" y="0"/>
                </a:lnTo>
                <a:lnTo>
                  <a:pt x="1588226" y="0"/>
                </a:lnTo>
                <a:lnTo>
                  <a:pt x="1588226" y="2562339"/>
                </a:lnTo>
                <a:close/>
              </a:path>
            </a:pathLst>
          </a:custGeom>
          <a:blipFill>
            <a:blip r:embed="rId17">
              <a:extLst>
                <a:ext uri="{96DAC541-7B7A-43D3-8B79-37D633B846F1}">
                  <asvg:svgBlip xmlns:asvg="http://schemas.microsoft.com/office/drawing/2016/SVG/main" r:embed="rId18"/>
                </a:ext>
              </a:extLst>
            </a:blip>
            <a:stretch>
              <a:fillRect t="-106" b="-106"/>
            </a:stretch>
          </a:blipFill>
        </p:spPr>
      </p:sp>
      <p:sp>
        <p:nvSpPr>
          <p:cNvPr id="13" name="Freeform 13"/>
          <p:cNvSpPr/>
          <p:nvPr/>
        </p:nvSpPr>
        <p:spPr>
          <a:xfrm>
            <a:off x="9776334" y="7431516"/>
            <a:ext cx="1194450" cy="1194450"/>
          </a:xfrm>
          <a:custGeom>
            <a:avLst/>
            <a:gdLst/>
            <a:ahLst/>
            <a:cxnLst/>
            <a:rect l="l" t="t" r="r" b="b"/>
            <a:pathLst>
              <a:path w="1194450" h="1194450">
                <a:moveTo>
                  <a:pt x="0" y="0"/>
                </a:moveTo>
                <a:lnTo>
                  <a:pt x="1194450" y="0"/>
                </a:lnTo>
                <a:lnTo>
                  <a:pt x="1194450" y="1194450"/>
                </a:lnTo>
                <a:lnTo>
                  <a:pt x="0" y="11944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TextBox 5"/>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6" name="TextBox 6"/>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7" name="TextBox 7"/>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8" name="TextBox 8"/>
          <p:cNvSpPr txBox="1"/>
          <p:nvPr/>
        </p:nvSpPr>
        <p:spPr>
          <a:xfrm>
            <a:off x="1028700" y="1340839"/>
            <a:ext cx="6995311"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Objectives of the Project</a:t>
            </a:r>
          </a:p>
        </p:txBody>
      </p:sp>
      <p:sp>
        <p:nvSpPr>
          <p:cNvPr id="9" name="TextBox 9"/>
          <p:cNvSpPr txBox="1"/>
          <p:nvPr/>
        </p:nvSpPr>
        <p:spPr>
          <a:xfrm>
            <a:off x="1028700" y="2276540"/>
            <a:ext cx="16689800" cy="5619118"/>
          </a:xfrm>
          <a:prstGeom prst="rect">
            <a:avLst/>
          </a:prstGeom>
        </p:spPr>
        <p:txBody>
          <a:bodyPr lIns="0" tIns="0" rIns="0" bIns="0" rtlCol="0" anchor="t">
            <a:spAutoFit/>
          </a:bodyPr>
          <a:lstStyle/>
          <a:p>
            <a:pPr algn="l">
              <a:lnSpc>
                <a:spcPts val="6499"/>
              </a:lnSpc>
            </a:pPr>
            <a:endParaRPr/>
          </a:p>
          <a:p>
            <a:pPr marL="561336" lvl="1" indent="-280668" algn="l">
              <a:lnSpc>
                <a:spcPts val="6499"/>
              </a:lnSpc>
              <a:buFont typeface="Arial"/>
              <a:buChar char="•"/>
            </a:pPr>
            <a:r>
              <a:rPr lang="en-US" sz="2599">
                <a:solidFill>
                  <a:srgbClr val="000000"/>
                </a:solidFill>
                <a:latin typeface="Montserrat"/>
                <a:ea typeface="Montserrat"/>
                <a:cs typeface="Montserrat"/>
                <a:sym typeface="Montserrat"/>
              </a:rPr>
              <a:t>Analyze trends in cardamom supply, demand, and pricing between 2015 and 2024.</a:t>
            </a:r>
          </a:p>
          <a:p>
            <a:pPr marL="561336" lvl="1" indent="-280668" algn="l">
              <a:lnSpc>
                <a:spcPts val="6499"/>
              </a:lnSpc>
              <a:buFont typeface="Arial"/>
              <a:buChar char="•"/>
            </a:pPr>
            <a:r>
              <a:rPr lang="en-US" sz="2599">
                <a:solidFill>
                  <a:srgbClr val="000000"/>
                </a:solidFill>
                <a:latin typeface="Montserrat"/>
                <a:ea typeface="Montserrat"/>
                <a:cs typeface="Montserrat"/>
                <a:sym typeface="Montserrat"/>
              </a:rPr>
              <a:t>Investigate the impact of key market events (e.g., price spikes, COVID-19) on cardamom auctions.</a:t>
            </a:r>
          </a:p>
          <a:p>
            <a:pPr marL="561336" lvl="1" indent="-280668" algn="l">
              <a:lnSpc>
                <a:spcPts val="6499"/>
              </a:lnSpc>
              <a:buFont typeface="Arial"/>
              <a:buChar char="•"/>
            </a:pPr>
            <a:r>
              <a:rPr lang="en-US" sz="2599">
                <a:solidFill>
                  <a:srgbClr val="000000"/>
                </a:solidFill>
                <a:latin typeface="Montserrat"/>
                <a:ea typeface="Montserrat"/>
                <a:cs typeface="Montserrat"/>
                <a:sym typeface="Montserrat"/>
              </a:rPr>
              <a:t>Identify correlations between supply, demand, and pricing.</a:t>
            </a:r>
          </a:p>
          <a:p>
            <a:pPr marL="561336" lvl="1" indent="-280668" algn="l">
              <a:lnSpc>
                <a:spcPts val="6499"/>
              </a:lnSpc>
              <a:buFont typeface="Arial"/>
              <a:buChar char="•"/>
            </a:pPr>
            <a:r>
              <a:rPr lang="en-US" sz="2599">
                <a:solidFill>
                  <a:srgbClr val="000000"/>
                </a:solidFill>
                <a:latin typeface="Montserrat"/>
                <a:ea typeface="Montserrat"/>
                <a:cs typeface="Montserrat"/>
                <a:sym typeface="Montserrat"/>
              </a:rPr>
              <a:t>Provide insights into price volatility and market stability.</a:t>
            </a:r>
          </a:p>
          <a:p>
            <a:pPr marL="561336" lvl="1" indent="-280668" algn="l">
              <a:lnSpc>
                <a:spcPts val="6499"/>
              </a:lnSpc>
              <a:buFont typeface="Arial"/>
              <a:buChar char="•"/>
            </a:pPr>
            <a:r>
              <a:rPr lang="en-US" sz="2599">
                <a:solidFill>
                  <a:srgbClr val="000000"/>
                </a:solidFill>
                <a:latin typeface="Montserrat"/>
                <a:ea typeface="Montserrat"/>
                <a:cs typeface="Montserrat"/>
                <a:sym typeface="Montserrat"/>
              </a:rPr>
              <a:t>Provide predictive insights on the effects of supply and demand on prices through regression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TextBox 5"/>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6" name="TextBox 6"/>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7" name="TextBox 7"/>
          <p:cNvSpPr txBox="1"/>
          <p:nvPr/>
        </p:nvSpPr>
        <p:spPr>
          <a:xfrm>
            <a:off x="1028700" y="2157038"/>
            <a:ext cx="17191070" cy="1776095"/>
          </a:xfrm>
          <a:prstGeom prst="rect">
            <a:avLst/>
          </a:prstGeom>
        </p:spPr>
        <p:txBody>
          <a:bodyPr lIns="0" tIns="0" rIns="0" bIns="0" rtlCol="0" anchor="t">
            <a:spAutoFit/>
          </a:bodyPr>
          <a:lstStyle/>
          <a:p>
            <a:pPr algn="just">
              <a:lnSpc>
                <a:spcPts val="3120"/>
              </a:lnSpc>
              <a:spcBef>
                <a:spcPct val="0"/>
              </a:spcBef>
            </a:pPr>
            <a:r>
              <a:rPr lang="en-US" sz="2600">
                <a:solidFill>
                  <a:srgbClr val="000000"/>
                </a:solidFill>
                <a:latin typeface="Montserrat"/>
                <a:ea typeface="Montserrat"/>
                <a:cs typeface="Montserrat"/>
                <a:sym typeface="Montserrat"/>
              </a:rPr>
              <a:t>The dataset used for this analysis is Cardamom auction data from 2014 to 2024. It includes key indicators of the supply, demand, and pricing of cardamom in India. Below are the main columns:</a:t>
            </a:r>
          </a:p>
          <a:p>
            <a:pPr algn="just">
              <a:lnSpc>
                <a:spcPts val="3120"/>
              </a:lnSpc>
              <a:spcBef>
                <a:spcPct val="0"/>
              </a:spcBef>
            </a:pPr>
            <a:endParaRPr lang="en-US" sz="2600">
              <a:solidFill>
                <a:srgbClr val="000000"/>
              </a:solidFill>
              <a:latin typeface="Montserrat"/>
              <a:ea typeface="Montserrat"/>
              <a:cs typeface="Montserrat"/>
              <a:sym typeface="Montserrat"/>
            </a:endParaRPr>
          </a:p>
          <a:p>
            <a:pPr algn="just">
              <a:lnSpc>
                <a:spcPts val="6500"/>
              </a:lnSpc>
            </a:pPr>
            <a:endParaRPr lang="en-US" sz="2600">
              <a:solidFill>
                <a:srgbClr val="000000"/>
              </a:solidFill>
              <a:latin typeface="Montserrat"/>
              <a:ea typeface="Montserrat"/>
              <a:cs typeface="Montserrat"/>
              <a:sym typeface="Montserrat"/>
            </a:endParaRPr>
          </a:p>
        </p:txBody>
      </p:sp>
      <p:sp>
        <p:nvSpPr>
          <p:cNvPr id="8" name="Freeform 8"/>
          <p:cNvSpPr/>
          <p:nvPr/>
        </p:nvSpPr>
        <p:spPr>
          <a:xfrm>
            <a:off x="12360353" y="3933133"/>
            <a:ext cx="5533724" cy="3606290"/>
          </a:xfrm>
          <a:custGeom>
            <a:avLst/>
            <a:gdLst/>
            <a:ahLst/>
            <a:cxnLst/>
            <a:rect l="l" t="t" r="r" b="b"/>
            <a:pathLst>
              <a:path w="5533724" h="3606290">
                <a:moveTo>
                  <a:pt x="0" y="0"/>
                </a:moveTo>
                <a:lnTo>
                  <a:pt x="5533724" y="0"/>
                </a:lnTo>
                <a:lnTo>
                  <a:pt x="5533724" y="3606290"/>
                </a:lnTo>
                <a:lnTo>
                  <a:pt x="0" y="3606290"/>
                </a:lnTo>
                <a:lnTo>
                  <a:pt x="0" y="0"/>
                </a:lnTo>
                <a:close/>
              </a:path>
            </a:pathLst>
          </a:custGeom>
          <a:blipFill>
            <a:blip r:embed="rId7"/>
            <a:stretch>
              <a:fillRect l="-5242" r="-5242"/>
            </a:stretch>
          </a:blipFill>
        </p:spPr>
      </p:sp>
      <p:sp>
        <p:nvSpPr>
          <p:cNvPr id="9" name="TextBox 9"/>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10" name="TextBox 10"/>
          <p:cNvSpPr txBox="1"/>
          <p:nvPr/>
        </p:nvSpPr>
        <p:spPr>
          <a:xfrm>
            <a:off x="711312" y="3112517"/>
            <a:ext cx="11649041" cy="6299454"/>
          </a:xfrm>
          <a:prstGeom prst="rect">
            <a:avLst/>
          </a:prstGeom>
        </p:spPr>
        <p:txBody>
          <a:bodyPr lIns="0" tIns="0" rIns="0" bIns="0" rtlCol="0" anchor="t">
            <a:spAutoFit/>
          </a:bodyPr>
          <a:lstStyle/>
          <a:p>
            <a:pPr marL="561341" lvl="1" indent="-280670" algn="l">
              <a:lnSpc>
                <a:spcPts val="6318"/>
              </a:lnSpc>
              <a:buFont typeface="Arial"/>
              <a:buChar char="•"/>
            </a:pPr>
            <a:r>
              <a:rPr lang="en-US" sz="2600">
                <a:solidFill>
                  <a:srgbClr val="FF3131"/>
                </a:solidFill>
                <a:latin typeface="Montserrat"/>
                <a:ea typeface="Montserrat"/>
                <a:cs typeface="Montserrat"/>
                <a:sym typeface="Montserrat"/>
              </a:rPr>
              <a:t>Date: </a:t>
            </a:r>
            <a:r>
              <a:rPr lang="en-US" sz="2600">
                <a:solidFill>
                  <a:srgbClr val="000000"/>
                </a:solidFill>
                <a:latin typeface="Montserrat"/>
                <a:ea typeface="Montserrat"/>
                <a:cs typeface="Montserrat"/>
                <a:sym typeface="Montserrat"/>
              </a:rPr>
              <a:t>The date on which each auction took place.</a:t>
            </a:r>
          </a:p>
          <a:p>
            <a:pPr marL="561341" lvl="1" indent="-280670" algn="l">
              <a:lnSpc>
                <a:spcPts val="6318"/>
              </a:lnSpc>
              <a:buFont typeface="Arial"/>
              <a:buChar char="•"/>
            </a:pPr>
            <a:r>
              <a:rPr lang="en-US" sz="2600">
                <a:solidFill>
                  <a:srgbClr val="FF3131"/>
                </a:solidFill>
                <a:latin typeface="Montserrat"/>
                <a:ea typeface="Montserrat"/>
                <a:cs typeface="Montserrat"/>
                <a:sym typeface="Montserrat"/>
              </a:rPr>
              <a:t>Total Qty Arrived (Supply): </a:t>
            </a:r>
            <a:r>
              <a:rPr lang="en-US" sz="2600">
                <a:solidFill>
                  <a:srgbClr val="000000"/>
                </a:solidFill>
                <a:latin typeface="Montserrat"/>
                <a:ea typeface="Montserrat"/>
                <a:cs typeface="Montserrat"/>
                <a:sym typeface="Montserrat"/>
              </a:rPr>
              <a:t>The total quantity of cardamom brought to the auction (a measure of supply).</a:t>
            </a:r>
          </a:p>
          <a:p>
            <a:pPr marL="561341" lvl="1" indent="-280670" algn="l">
              <a:lnSpc>
                <a:spcPts val="6318"/>
              </a:lnSpc>
              <a:buFont typeface="Arial"/>
              <a:buChar char="•"/>
            </a:pPr>
            <a:r>
              <a:rPr lang="en-US" sz="2600">
                <a:solidFill>
                  <a:srgbClr val="FF3131"/>
                </a:solidFill>
                <a:latin typeface="Montserrat"/>
                <a:ea typeface="Montserrat"/>
                <a:cs typeface="Montserrat"/>
                <a:sym typeface="Montserrat"/>
              </a:rPr>
              <a:t>Qty Sold (Demand)</a:t>
            </a:r>
            <a:r>
              <a:rPr lang="en-US" sz="2600">
                <a:solidFill>
                  <a:srgbClr val="000000"/>
                </a:solidFill>
                <a:latin typeface="Montserrat"/>
                <a:ea typeface="Montserrat"/>
                <a:cs typeface="Montserrat"/>
                <a:sym typeface="Montserrat"/>
              </a:rPr>
              <a:t>: The total quantity of cardamom sold during the auction (a measure of demand).</a:t>
            </a:r>
          </a:p>
          <a:p>
            <a:pPr marL="561341" lvl="1" indent="-280670" algn="l">
              <a:lnSpc>
                <a:spcPts val="6318"/>
              </a:lnSpc>
              <a:buFont typeface="Arial"/>
              <a:buChar char="•"/>
            </a:pPr>
            <a:r>
              <a:rPr lang="en-US" sz="2600">
                <a:solidFill>
                  <a:srgbClr val="FF3131"/>
                </a:solidFill>
                <a:latin typeface="Montserrat"/>
                <a:ea typeface="Montserrat"/>
                <a:cs typeface="Montserrat"/>
                <a:sym typeface="Montserrat"/>
              </a:rPr>
              <a:t>Max Price</a:t>
            </a:r>
            <a:r>
              <a:rPr lang="en-US" sz="2600">
                <a:solidFill>
                  <a:srgbClr val="000000"/>
                </a:solidFill>
                <a:latin typeface="Montserrat"/>
                <a:ea typeface="Montserrat"/>
                <a:cs typeface="Montserrat"/>
                <a:sym typeface="Montserrat"/>
              </a:rPr>
              <a:t>: The highest price at which cardamom was sold during the auction.</a:t>
            </a:r>
          </a:p>
          <a:p>
            <a:pPr marL="561341" lvl="1" indent="-280670" algn="l">
              <a:lnSpc>
                <a:spcPts val="6318"/>
              </a:lnSpc>
              <a:buFont typeface="Arial"/>
              <a:buChar char="•"/>
            </a:pPr>
            <a:r>
              <a:rPr lang="en-US" sz="2600">
                <a:solidFill>
                  <a:srgbClr val="FF3131"/>
                </a:solidFill>
                <a:latin typeface="Montserrat"/>
                <a:ea typeface="Montserrat"/>
                <a:cs typeface="Montserrat"/>
                <a:sym typeface="Montserrat"/>
              </a:rPr>
              <a:t>Avg Price</a:t>
            </a:r>
            <a:r>
              <a:rPr lang="en-US" sz="2600">
                <a:solidFill>
                  <a:srgbClr val="000000"/>
                </a:solidFill>
                <a:latin typeface="Montserrat"/>
                <a:ea typeface="Montserrat"/>
                <a:cs typeface="Montserrat"/>
                <a:sym typeface="Montserrat"/>
              </a:rPr>
              <a:t>: The average price at which the cardamom was sold.</a:t>
            </a:r>
          </a:p>
        </p:txBody>
      </p:sp>
      <p:sp>
        <p:nvSpPr>
          <p:cNvPr id="11" name="TextBox 11"/>
          <p:cNvSpPr txBox="1"/>
          <p:nvPr/>
        </p:nvSpPr>
        <p:spPr>
          <a:xfrm>
            <a:off x="1028700" y="899459"/>
            <a:ext cx="5021933"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Dataset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1028700" y="1963084"/>
            <a:ext cx="16767779" cy="2950913"/>
          </a:xfrm>
          <a:custGeom>
            <a:avLst/>
            <a:gdLst/>
            <a:ahLst/>
            <a:cxnLst/>
            <a:rect l="l" t="t" r="r" b="b"/>
            <a:pathLst>
              <a:path w="16767779" h="1568001">
                <a:moveTo>
                  <a:pt x="0" y="0"/>
                </a:moveTo>
                <a:lnTo>
                  <a:pt x="16767779" y="0"/>
                </a:lnTo>
                <a:lnTo>
                  <a:pt x="16767779" y="1568001"/>
                </a:lnTo>
                <a:lnTo>
                  <a:pt x="0" y="1568001"/>
                </a:lnTo>
                <a:lnTo>
                  <a:pt x="0" y="0"/>
                </a:lnTo>
                <a:close/>
              </a:path>
            </a:pathLst>
          </a:custGeom>
          <a:blipFill>
            <a:blip r:embed="rId7"/>
            <a:stretch>
              <a:fillRect t="-8953" b="-15983"/>
            </a:stretch>
          </a:blipFill>
        </p:spPr>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9" name="TextBox 9"/>
          <p:cNvSpPr txBox="1"/>
          <p:nvPr/>
        </p:nvSpPr>
        <p:spPr>
          <a:xfrm>
            <a:off x="884984" y="834145"/>
            <a:ext cx="4163149" cy="638122"/>
          </a:xfrm>
          <a:prstGeom prst="rect">
            <a:avLst/>
          </a:prstGeom>
        </p:spPr>
        <p:txBody>
          <a:bodyPr lIns="0" tIns="0" rIns="0" bIns="0" rtlCol="0" anchor="t">
            <a:spAutoFit/>
          </a:bodyPr>
          <a:lstStyle/>
          <a:p>
            <a:pPr algn="ctr">
              <a:lnSpc>
                <a:spcPts val="5039"/>
              </a:lnSpc>
              <a:spcBef>
                <a:spcPct val="0"/>
              </a:spcBef>
            </a:pPr>
            <a:r>
              <a:rPr lang="en-US" sz="4198" b="1">
                <a:solidFill>
                  <a:srgbClr val="025628"/>
                </a:solidFill>
                <a:latin typeface="Montserrat Bold"/>
                <a:ea typeface="Montserrat Bold"/>
                <a:cs typeface="Montserrat Bold"/>
                <a:sym typeface="Montserrat Bold"/>
              </a:rPr>
              <a:t>Data Cleaning</a:t>
            </a:r>
          </a:p>
        </p:txBody>
      </p:sp>
      <p:sp>
        <p:nvSpPr>
          <p:cNvPr id="12" name="Rectangle 11">
            <a:extLst>
              <a:ext uri="{FF2B5EF4-FFF2-40B4-BE49-F238E27FC236}">
                <a16:creationId xmlns:a16="http://schemas.microsoft.com/office/drawing/2014/main" id="{7960FC30-FC78-409A-A045-C45FC2C971C1}"/>
              </a:ext>
            </a:extLst>
          </p:cNvPr>
          <p:cNvSpPr/>
          <p:nvPr/>
        </p:nvSpPr>
        <p:spPr>
          <a:xfrm>
            <a:off x="1145214" y="5319288"/>
            <a:ext cx="10705928" cy="2425344"/>
          </a:xfrm>
          <a:prstGeom prst="rect">
            <a:avLst/>
          </a:prstGeom>
        </p:spPr>
        <p:txBody>
          <a:bodyPr wrap="square">
            <a:spAutoFit/>
          </a:bodyPr>
          <a:lstStyle/>
          <a:p>
            <a:pPr>
              <a:lnSpc>
                <a:spcPct val="150000"/>
              </a:lnSpc>
            </a:pPr>
            <a:r>
              <a:rPr lang="en-US" sz="2600" dirty="0">
                <a:latin typeface="Montserrat" panose="020B0604020202020204" charset="0"/>
              </a:rPr>
              <a:t>Data cleaning steps:</a:t>
            </a:r>
          </a:p>
          <a:p>
            <a:pPr>
              <a:lnSpc>
                <a:spcPct val="150000"/>
              </a:lnSpc>
            </a:pPr>
            <a:r>
              <a:rPr lang="en-US" sz="2600" dirty="0">
                <a:latin typeface="Montserrat" panose="020B0604020202020204" charset="0"/>
              </a:rPr>
              <a:t>- Removed commas from numerical data</a:t>
            </a:r>
          </a:p>
          <a:p>
            <a:pPr>
              <a:lnSpc>
                <a:spcPct val="150000"/>
              </a:lnSpc>
            </a:pPr>
            <a:r>
              <a:rPr lang="en-US" sz="2600" dirty="0">
                <a:latin typeface="Montserrat" panose="020B0604020202020204" charset="0"/>
              </a:rPr>
              <a:t>- Converted text to numeric format</a:t>
            </a:r>
          </a:p>
          <a:p>
            <a:pPr>
              <a:lnSpc>
                <a:spcPct val="150000"/>
              </a:lnSpc>
            </a:pPr>
            <a:r>
              <a:rPr lang="en-US" sz="2600" dirty="0">
                <a:latin typeface="Montserrat" panose="020B0604020202020204" charset="0"/>
              </a:rPr>
              <a:t>- Handled errors (</a:t>
            </a:r>
            <a:r>
              <a:rPr lang="en-US" sz="2600" dirty="0" err="1">
                <a:latin typeface="Montserrat" panose="020B0604020202020204" charset="0"/>
              </a:rPr>
              <a:t>NaN</a:t>
            </a:r>
            <a:r>
              <a:rPr lang="en-US" sz="2600" dirty="0">
                <a:latin typeface="Montserrat" panose="020B0604020202020204" charset="0"/>
              </a:rPr>
              <a:t> where necessary).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1179850" y="1573463"/>
            <a:ext cx="15736550" cy="4873692"/>
          </a:xfrm>
          <a:custGeom>
            <a:avLst/>
            <a:gdLst/>
            <a:ahLst/>
            <a:cxnLst/>
            <a:rect l="l" t="t" r="r" b="b"/>
            <a:pathLst>
              <a:path w="8211053" h="3482635">
                <a:moveTo>
                  <a:pt x="0" y="0"/>
                </a:moveTo>
                <a:lnTo>
                  <a:pt x="8211053" y="0"/>
                </a:lnTo>
                <a:lnTo>
                  <a:pt x="8211053" y="3482635"/>
                </a:lnTo>
                <a:lnTo>
                  <a:pt x="0" y="3482635"/>
                </a:lnTo>
                <a:lnTo>
                  <a:pt x="0" y="0"/>
                </a:lnTo>
                <a:close/>
              </a:path>
            </a:pathLst>
          </a:custGeom>
          <a:blipFill>
            <a:blip r:embed="rId7"/>
            <a:stretch>
              <a:fillRect t="-875" b="-875"/>
            </a:stretch>
          </a:blipFill>
        </p:spPr>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9" name="TextBox 9"/>
          <p:cNvSpPr txBox="1"/>
          <p:nvPr/>
        </p:nvSpPr>
        <p:spPr>
          <a:xfrm>
            <a:off x="1034852" y="566259"/>
            <a:ext cx="11930126" cy="641201"/>
          </a:xfrm>
          <a:prstGeom prst="rect">
            <a:avLst/>
          </a:prstGeom>
        </p:spPr>
        <p:txBody>
          <a:bodyPr wrap="square" lIns="0" tIns="0" rIns="0" bIns="0" rtlCol="0" anchor="t">
            <a:spAutoFit/>
          </a:bodyPr>
          <a:lstStyle/>
          <a:p>
            <a:pPr algn="ctr">
              <a:lnSpc>
                <a:spcPts val="5039"/>
              </a:lnSpc>
              <a:spcBef>
                <a:spcPct val="0"/>
              </a:spcBef>
            </a:pPr>
            <a:r>
              <a:rPr lang="en-US" sz="4198" b="1" dirty="0">
                <a:solidFill>
                  <a:srgbClr val="025628"/>
                </a:solidFill>
                <a:latin typeface="Montserrat Bold"/>
                <a:ea typeface="Montserrat Bold"/>
                <a:cs typeface="Montserrat Bold"/>
                <a:sym typeface="Montserrat Bold"/>
              </a:rPr>
              <a:t>Descriptive Statistics </a:t>
            </a:r>
            <a:r>
              <a:rPr lang="en-US" sz="4198" b="1" dirty="0">
                <a:solidFill>
                  <a:srgbClr val="FF0000"/>
                </a:solidFill>
                <a:latin typeface="Montserrat Bold"/>
                <a:ea typeface="Montserrat Bold"/>
                <a:cs typeface="Montserrat Bold"/>
                <a:sym typeface="Montserrat Bold"/>
              </a:rPr>
              <a:t>Qty Arrived (Supply)</a:t>
            </a:r>
          </a:p>
        </p:txBody>
      </p:sp>
      <p:sp>
        <p:nvSpPr>
          <p:cNvPr id="12" name="Rectangle 11">
            <a:extLst>
              <a:ext uri="{FF2B5EF4-FFF2-40B4-BE49-F238E27FC236}">
                <a16:creationId xmlns:a16="http://schemas.microsoft.com/office/drawing/2014/main" id="{EE767F8E-7E03-4729-9313-7ABC1E2E87C3}"/>
              </a:ext>
            </a:extLst>
          </p:cNvPr>
          <p:cNvSpPr/>
          <p:nvPr/>
        </p:nvSpPr>
        <p:spPr>
          <a:xfrm>
            <a:off x="1179850" y="6910934"/>
            <a:ext cx="11049000" cy="1575111"/>
          </a:xfrm>
          <a:prstGeom prst="rect">
            <a:avLst/>
          </a:prstGeom>
        </p:spPr>
        <p:txBody>
          <a:bodyPr wrap="square">
            <a:spAutoFit/>
          </a:bodyPr>
          <a:lstStyle/>
          <a:p>
            <a:pPr>
              <a:lnSpc>
                <a:spcPct val="200000"/>
              </a:lnSpc>
            </a:pPr>
            <a:r>
              <a:rPr lang="en-US" sz="2600" dirty="0">
                <a:solidFill>
                  <a:srgbClr val="FF0000"/>
                </a:solidFill>
                <a:latin typeface="Montserrat" panose="020B0604020202020204" charset="0"/>
              </a:rPr>
              <a:t>Mean: 51710 kg,  Std: 26396 kg,  Min: 2296 kg,  Max: 210080 kg.</a:t>
            </a:r>
          </a:p>
          <a:p>
            <a:pPr>
              <a:lnSpc>
                <a:spcPct val="200000"/>
              </a:lnSpc>
            </a:pPr>
            <a:r>
              <a:rPr lang="en-US" sz="2600" dirty="0">
                <a:latin typeface="Montserrat" panose="020B0604020202020204" charset="0"/>
              </a:rPr>
              <a:t>Interpretation: Supply fluctuates significantly between auctions</a:t>
            </a:r>
            <a:r>
              <a:rPr 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dirty="0">
                <a:solidFill>
                  <a:srgbClr val="FFFFFF"/>
                </a:solidFill>
                <a:latin typeface="Montserrat Bold"/>
                <a:ea typeface="Montserrat Bold"/>
                <a:cs typeface="Montserrat Bold"/>
                <a:sym typeface="Montserrat Bold"/>
              </a:rPr>
              <a:t>Organic Food</a:t>
            </a:r>
          </a:p>
        </p:txBody>
      </p:sp>
      <p:sp>
        <p:nvSpPr>
          <p:cNvPr id="8" name="TextBox 8"/>
          <p:cNvSpPr txBox="1"/>
          <p:nvPr/>
        </p:nvSpPr>
        <p:spPr>
          <a:xfrm>
            <a:off x="896852" y="515084"/>
            <a:ext cx="11828547" cy="1282402"/>
          </a:xfrm>
          <a:prstGeom prst="rect">
            <a:avLst/>
          </a:prstGeom>
        </p:spPr>
        <p:txBody>
          <a:bodyPr wrap="square" lIns="0" tIns="0" rIns="0" bIns="0" rtlCol="0" anchor="t">
            <a:spAutoFit/>
          </a:bodyPr>
          <a:lstStyle/>
          <a:p>
            <a:pPr algn="ctr">
              <a:lnSpc>
                <a:spcPts val="5039"/>
              </a:lnSpc>
              <a:spcBef>
                <a:spcPct val="0"/>
              </a:spcBef>
            </a:pPr>
            <a:r>
              <a:rPr lang="en-US" sz="4198" b="1" dirty="0">
                <a:solidFill>
                  <a:srgbClr val="025628"/>
                </a:solidFill>
                <a:latin typeface="Montserrat Bold"/>
                <a:ea typeface="Montserrat Bold"/>
                <a:cs typeface="Montserrat Bold"/>
                <a:sym typeface="Montserrat Bold"/>
              </a:rPr>
              <a:t>Descriptive Statistics </a:t>
            </a:r>
            <a:r>
              <a:rPr lang="en-US" sz="4400" b="1" dirty="0">
                <a:solidFill>
                  <a:srgbClr val="FF3131"/>
                </a:solidFill>
                <a:latin typeface="Montserrat Bold"/>
                <a:ea typeface="Montserrat Bold"/>
                <a:cs typeface="Montserrat Bold"/>
                <a:sym typeface="Montserrat Bold"/>
              </a:rPr>
              <a:t>Qty Sold (Demand)</a:t>
            </a:r>
            <a:r>
              <a:rPr lang="en-US" sz="4400" dirty="0">
                <a:solidFill>
                  <a:srgbClr val="FF3131"/>
                </a:solidFill>
                <a:latin typeface="Montserrat"/>
                <a:ea typeface="Montserrat"/>
                <a:cs typeface="Montserrat"/>
                <a:sym typeface="Montserrat"/>
              </a:rPr>
              <a:t>:</a:t>
            </a:r>
          </a:p>
          <a:p>
            <a:pPr algn="ctr">
              <a:lnSpc>
                <a:spcPts val="5039"/>
              </a:lnSpc>
              <a:spcBef>
                <a:spcPct val="0"/>
              </a:spcBef>
            </a:pPr>
            <a:r>
              <a:rPr lang="en-US" sz="4198" b="1" dirty="0">
                <a:solidFill>
                  <a:srgbClr val="025628"/>
                </a:solidFill>
                <a:latin typeface="Montserrat Bold"/>
                <a:ea typeface="Montserrat Bold"/>
                <a:cs typeface="Montserrat Bold"/>
                <a:sym typeface="Montserrat Bold"/>
              </a:rPr>
              <a:t> </a:t>
            </a:r>
          </a:p>
        </p:txBody>
      </p:sp>
      <p:sp>
        <p:nvSpPr>
          <p:cNvPr id="10" name="Freeform 5">
            <a:extLst>
              <a:ext uri="{FF2B5EF4-FFF2-40B4-BE49-F238E27FC236}">
                <a16:creationId xmlns:a16="http://schemas.microsoft.com/office/drawing/2014/main" id="{5D1D1D9E-86EE-4200-92EE-8679565782AE}"/>
              </a:ext>
            </a:extLst>
          </p:cNvPr>
          <p:cNvSpPr/>
          <p:nvPr/>
        </p:nvSpPr>
        <p:spPr>
          <a:xfrm>
            <a:off x="917634" y="1641408"/>
            <a:ext cx="15736550" cy="4873692"/>
          </a:xfrm>
          <a:custGeom>
            <a:avLst/>
            <a:gdLst/>
            <a:ahLst/>
            <a:cxnLst/>
            <a:rect l="l" t="t" r="r" b="b"/>
            <a:pathLst>
              <a:path w="8211053" h="3482635">
                <a:moveTo>
                  <a:pt x="0" y="0"/>
                </a:moveTo>
                <a:lnTo>
                  <a:pt x="8211053" y="0"/>
                </a:lnTo>
                <a:lnTo>
                  <a:pt x="8211053" y="3482635"/>
                </a:lnTo>
                <a:lnTo>
                  <a:pt x="0" y="3482635"/>
                </a:lnTo>
                <a:lnTo>
                  <a:pt x="0" y="0"/>
                </a:lnTo>
                <a:close/>
              </a:path>
            </a:pathLst>
          </a:custGeom>
          <a:blipFill>
            <a:blip r:embed="rId7"/>
            <a:stretch>
              <a:fillRect t="-875" b="-875"/>
            </a:stretch>
          </a:blipFill>
        </p:spPr>
      </p:sp>
      <p:sp>
        <p:nvSpPr>
          <p:cNvPr id="11" name="Rectangle 10">
            <a:extLst>
              <a:ext uri="{FF2B5EF4-FFF2-40B4-BE49-F238E27FC236}">
                <a16:creationId xmlns:a16="http://schemas.microsoft.com/office/drawing/2014/main" id="{76B54A73-F64D-4774-84E6-45950584B659}"/>
              </a:ext>
            </a:extLst>
          </p:cNvPr>
          <p:cNvSpPr/>
          <p:nvPr/>
        </p:nvSpPr>
        <p:spPr>
          <a:xfrm>
            <a:off x="917634" y="7283150"/>
            <a:ext cx="14779566" cy="1225015"/>
          </a:xfrm>
          <a:prstGeom prst="rect">
            <a:avLst/>
          </a:prstGeom>
        </p:spPr>
        <p:txBody>
          <a:bodyPr wrap="square">
            <a:spAutoFit/>
          </a:bodyPr>
          <a:lstStyle/>
          <a:p>
            <a:pPr>
              <a:lnSpc>
                <a:spcPct val="150000"/>
              </a:lnSpc>
            </a:pPr>
            <a:r>
              <a:rPr lang="en-US" sz="2600" dirty="0">
                <a:solidFill>
                  <a:srgbClr val="FF0000"/>
                </a:solidFill>
                <a:latin typeface="Montserrat" panose="020B0604020202020204" charset="0"/>
              </a:rPr>
              <a:t>Mean: 49361 kg,   Std: 26610 kg,   Min: 0 kg,    Max: 511177 kg.</a:t>
            </a:r>
          </a:p>
          <a:p>
            <a:pPr>
              <a:lnSpc>
                <a:spcPct val="150000"/>
              </a:lnSpc>
            </a:pPr>
            <a:r>
              <a:rPr lang="en-US" sz="2600" dirty="0">
                <a:latin typeface="Montserrat" panose="020B0604020202020204" charset="0"/>
              </a:rPr>
              <a:t>Interpretation: Demand is highly variable with some auctions seeing no sales</a:t>
            </a:r>
            <a:r>
              <a:rPr lang="en-US"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604756" y="5369076"/>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TextBox 5"/>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6" name="TextBox 6"/>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a:solidFill>
                  <a:srgbClr val="FFFFFF"/>
                </a:solidFill>
                <a:latin typeface="Montserrat"/>
                <a:ea typeface="Montserrat"/>
                <a:cs typeface="Montserrat"/>
                <a:sym typeface="Montserrat"/>
              </a:rPr>
              <a:t>Presentations are tools that can be used as lectures.</a:t>
            </a:r>
          </a:p>
        </p:txBody>
      </p:sp>
      <p:sp>
        <p:nvSpPr>
          <p:cNvPr id="7" name="TextBox 7"/>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8" name="TextBox 8"/>
          <p:cNvSpPr txBox="1"/>
          <p:nvPr/>
        </p:nvSpPr>
        <p:spPr>
          <a:xfrm>
            <a:off x="762000" y="752300"/>
            <a:ext cx="12373816" cy="641201"/>
          </a:xfrm>
          <a:prstGeom prst="rect">
            <a:avLst/>
          </a:prstGeom>
        </p:spPr>
        <p:txBody>
          <a:bodyPr wrap="square" lIns="0" tIns="0" rIns="0" bIns="0" rtlCol="0" anchor="t">
            <a:spAutoFit/>
          </a:bodyPr>
          <a:lstStyle/>
          <a:p>
            <a:pPr algn="ctr">
              <a:lnSpc>
                <a:spcPts val="5039"/>
              </a:lnSpc>
              <a:spcBef>
                <a:spcPct val="0"/>
              </a:spcBef>
            </a:pPr>
            <a:r>
              <a:rPr lang="en-US" sz="4198" b="1" dirty="0">
                <a:solidFill>
                  <a:srgbClr val="025628"/>
                </a:solidFill>
                <a:latin typeface="Montserrat Bold"/>
                <a:ea typeface="Montserrat Bold"/>
                <a:cs typeface="Montserrat Bold"/>
                <a:sym typeface="Montserrat Bold"/>
              </a:rPr>
              <a:t>Descriptive Statistics  Max and Avg Prices</a:t>
            </a:r>
          </a:p>
        </p:txBody>
      </p:sp>
      <p:sp>
        <p:nvSpPr>
          <p:cNvPr id="10" name="Rectangle 9">
            <a:extLst>
              <a:ext uri="{FF2B5EF4-FFF2-40B4-BE49-F238E27FC236}">
                <a16:creationId xmlns:a16="http://schemas.microsoft.com/office/drawing/2014/main" id="{3E16FFC9-FFC0-4DA3-9A59-4BBD8106F69D}"/>
              </a:ext>
            </a:extLst>
          </p:cNvPr>
          <p:cNvSpPr/>
          <p:nvPr/>
        </p:nvSpPr>
        <p:spPr>
          <a:xfrm>
            <a:off x="1179850" y="6983253"/>
            <a:ext cx="15285257" cy="1575111"/>
          </a:xfrm>
          <a:prstGeom prst="rect">
            <a:avLst/>
          </a:prstGeom>
        </p:spPr>
        <p:txBody>
          <a:bodyPr wrap="square">
            <a:spAutoFit/>
          </a:bodyPr>
          <a:lstStyle/>
          <a:p>
            <a:pPr>
              <a:lnSpc>
                <a:spcPct val="200000"/>
              </a:lnSpc>
            </a:pPr>
            <a:r>
              <a:rPr lang="en-US" sz="2600" dirty="0">
                <a:solidFill>
                  <a:srgbClr val="FF0000"/>
                </a:solidFill>
                <a:latin typeface="Montserrat" panose="020B0604020202020204" charset="0"/>
              </a:rPr>
              <a:t>Max Price: ₹7000/kg,  Avg Price: ₹1331/kg.</a:t>
            </a:r>
          </a:p>
          <a:p>
            <a:pPr>
              <a:lnSpc>
                <a:spcPct val="200000"/>
              </a:lnSpc>
            </a:pPr>
            <a:r>
              <a:rPr lang="en-US" sz="2600" dirty="0">
                <a:latin typeface="Montserrat" panose="020B0604020202020204" charset="0"/>
              </a:rPr>
              <a:t>Interpretation: Pricing shows significant variability across auctions.</a:t>
            </a:r>
          </a:p>
        </p:txBody>
      </p:sp>
      <p:sp>
        <p:nvSpPr>
          <p:cNvPr id="11" name="Freeform 5">
            <a:extLst>
              <a:ext uri="{FF2B5EF4-FFF2-40B4-BE49-F238E27FC236}">
                <a16:creationId xmlns:a16="http://schemas.microsoft.com/office/drawing/2014/main" id="{CFF77B27-E71B-4A62-A238-D55A866BDF4D}"/>
              </a:ext>
            </a:extLst>
          </p:cNvPr>
          <p:cNvSpPr/>
          <p:nvPr/>
        </p:nvSpPr>
        <p:spPr>
          <a:xfrm>
            <a:off x="1179850" y="1773705"/>
            <a:ext cx="15736550" cy="4873692"/>
          </a:xfrm>
          <a:custGeom>
            <a:avLst/>
            <a:gdLst/>
            <a:ahLst/>
            <a:cxnLst/>
            <a:rect l="l" t="t" r="r" b="b"/>
            <a:pathLst>
              <a:path w="8211053" h="3482635">
                <a:moveTo>
                  <a:pt x="0" y="0"/>
                </a:moveTo>
                <a:lnTo>
                  <a:pt x="8211053" y="0"/>
                </a:lnTo>
                <a:lnTo>
                  <a:pt x="8211053" y="3482635"/>
                </a:lnTo>
                <a:lnTo>
                  <a:pt x="0" y="3482635"/>
                </a:lnTo>
                <a:lnTo>
                  <a:pt x="0" y="0"/>
                </a:lnTo>
                <a:close/>
              </a:path>
            </a:pathLst>
          </a:custGeom>
          <a:blipFill>
            <a:blip r:embed="rId7"/>
            <a:stretch>
              <a:fillRect t="-875" b="-87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850" y="838881"/>
            <a:ext cx="377424" cy="379639"/>
          </a:xfrm>
          <a:custGeom>
            <a:avLst/>
            <a:gdLst/>
            <a:ahLst/>
            <a:cxnLst/>
            <a:rect l="l" t="t" r="r" b="b"/>
            <a:pathLst>
              <a:path w="377424" h="379639">
                <a:moveTo>
                  <a:pt x="0" y="0"/>
                </a:moveTo>
                <a:lnTo>
                  <a:pt x="377424" y="0"/>
                </a:lnTo>
                <a:lnTo>
                  <a:pt x="377424" y="379639"/>
                </a:lnTo>
                <a:lnTo>
                  <a:pt x="0" y="379639"/>
                </a:lnTo>
                <a:lnTo>
                  <a:pt x="0" y="0"/>
                </a:lnTo>
                <a:close/>
              </a:path>
            </a:pathLst>
          </a:custGeom>
          <a:blipFill>
            <a:blip r:embed="rId3">
              <a:extLst>
                <a:ext uri="{96DAC541-7B7A-43D3-8B79-37D633B846F1}">
                  <asvg:svgBlip xmlns:asvg="http://schemas.microsoft.com/office/drawing/2016/SVG/main" r:embed="rId4"/>
                </a:ext>
              </a:extLst>
            </a:blip>
            <a:stretch>
              <a:fillRect l="-293" r="-293"/>
            </a:stretch>
          </a:blipFill>
        </p:spPr>
      </p:sp>
      <p:sp>
        <p:nvSpPr>
          <p:cNvPr id="3" name="Freeform 3"/>
          <p:cNvSpPr/>
          <p:nvPr/>
        </p:nvSpPr>
        <p:spPr>
          <a:xfrm rot="3172893" flipH="1" flipV="1">
            <a:off x="12628160" y="-1479265"/>
            <a:ext cx="1833800" cy="2958530"/>
          </a:xfrm>
          <a:custGeom>
            <a:avLst/>
            <a:gdLst/>
            <a:ahLst/>
            <a:cxnLst/>
            <a:rect l="l" t="t" r="r" b="b"/>
            <a:pathLst>
              <a:path w="1833800" h="2958530">
                <a:moveTo>
                  <a:pt x="1833800" y="2958530"/>
                </a:moveTo>
                <a:lnTo>
                  <a:pt x="0" y="2958530"/>
                </a:lnTo>
                <a:lnTo>
                  <a:pt x="0" y="0"/>
                </a:lnTo>
                <a:lnTo>
                  <a:pt x="1833800" y="0"/>
                </a:lnTo>
                <a:lnTo>
                  <a:pt x="1833800" y="2958530"/>
                </a:lnTo>
                <a:close/>
              </a:path>
            </a:pathLst>
          </a:custGeom>
          <a:blipFill>
            <a:blip r:embed="rId5">
              <a:extLst>
                <a:ext uri="{96DAC541-7B7A-43D3-8B79-37D633B846F1}">
                  <asvg:svgBlip xmlns:asvg="http://schemas.microsoft.com/office/drawing/2016/SVG/main" r:embed="rId6"/>
                </a:ext>
              </a:extLst>
            </a:blip>
            <a:stretch>
              <a:fillRect l="-60" r="-60"/>
            </a:stretch>
          </a:blipFill>
        </p:spPr>
      </p:sp>
      <p:sp>
        <p:nvSpPr>
          <p:cNvPr id="4" name="Freeform 4"/>
          <p:cNvSpPr/>
          <p:nvPr/>
        </p:nvSpPr>
        <p:spPr>
          <a:xfrm rot="2002336">
            <a:off x="385736" y="5107742"/>
            <a:ext cx="1588226" cy="2562339"/>
          </a:xfrm>
          <a:custGeom>
            <a:avLst/>
            <a:gdLst/>
            <a:ahLst/>
            <a:cxnLst/>
            <a:rect l="l" t="t" r="r" b="b"/>
            <a:pathLst>
              <a:path w="1588226" h="2562339">
                <a:moveTo>
                  <a:pt x="0" y="0"/>
                </a:moveTo>
                <a:lnTo>
                  <a:pt x="1588226" y="0"/>
                </a:lnTo>
                <a:lnTo>
                  <a:pt x="1588226" y="2562339"/>
                </a:lnTo>
                <a:lnTo>
                  <a:pt x="0" y="2562339"/>
                </a:lnTo>
                <a:lnTo>
                  <a:pt x="0" y="0"/>
                </a:lnTo>
                <a:close/>
              </a:path>
            </a:pathLst>
          </a:custGeom>
          <a:blipFill>
            <a:blip r:embed="rId5">
              <a:extLst>
                <a:ext uri="{96DAC541-7B7A-43D3-8B79-37D633B846F1}">
                  <asvg:svgBlip xmlns:asvg="http://schemas.microsoft.com/office/drawing/2016/SVG/main" r:embed="rId6"/>
                </a:ext>
              </a:extLst>
            </a:blip>
            <a:stretch>
              <a:fillRect t="-106" b="-106"/>
            </a:stretch>
          </a:blipFill>
        </p:spPr>
      </p:sp>
      <p:sp>
        <p:nvSpPr>
          <p:cNvPr id="5" name="Freeform 5"/>
          <p:cNvSpPr/>
          <p:nvPr/>
        </p:nvSpPr>
        <p:spPr>
          <a:xfrm>
            <a:off x="928778" y="1670086"/>
            <a:ext cx="16056980" cy="3669114"/>
          </a:xfrm>
          <a:custGeom>
            <a:avLst/>
            <a:gdLst/>
            <a:ahLst/>
            <a:cxnLst/>
            <a:rect l="l" t="t" r="r" b="b"/>
            <a:pathLst>
              <a:path w="12686244" h="4121545">
                <a:moveTo>
                  <a:pt x="0" y="0"/>
                </a:moveTo>
                <a:lnTo>
                  <a:pt x="12686244" y="0"/>
                </a:lnTo>
                <a:lnTo>
                  <a:pt x="12686244" y="4121545"/>
                </a:lnTo>
                <a:lnTo>
                  <a:pt x="0" y="4121545"/>
                </a:lnTo>
                <a:lnTo>
                  <a:pt x="0" y="0"/>
                </a:lnTo>
                <a:close/>
              </a:path>
            </a:pathLst>
          </a:custGeom>
          <a:blipFill>
            <a:blip r:embed="rId7"/>
            <a:stretch>
              <a:fillRect t="-4581" b="-3251"/>
            </a:stretch>
          </a:blipFill>
        </p:spPr>
        <p:txBody>
          <a:bodyPr/>
          <a:lstStyle/>
          <a:p>
            <a:endParaRPr lang="en-IN" dirty="0"/>
          </a:p>
        </p:txBody>
      </p:sp>
      <p:sp>
        <p:nvSpPr>
          <p:cNvPr id="6" name="TextBox 6"/>
          <p:cNvSpPr txBox="1"/>
          <p:nvPr/>
        </p:nvSpPr>
        <p:spPr>
          <a:xfrm>
            <a:off x="1798585" y="838881"/>
            <a:ext cx="1458891" cy="314325"/>
          </a:xfrm>
          <a:prstGeom prst="rect">
            <a:avLst/>
          </a:prstGeom>
        </p:spPr>
        <p:txBody>
          <a:bodyPr lIns="0" tIns="0" rIns="0" bIns="0" rtlCol="0" anchor="t">
            <a:spAutoFit/>
          </a:bodyPr>
          <a:lstStyle/>
          <a:p>
            <a:pPr algn="l">
              <a:lnSpc>
                <a:spcPts val="2519"/>
              </a:lnSpc>
            </a:pPr>
            <a:r>
              <a:rPr lang="en-US" sz="2099">
                <a:solidFill>
                  <a:srgbClr val="FFFFFF"/>
                </a:solidFill>
                <a:latin typeface="Montserrat"/>
                <a:ea typeface="Montserrat"/>
                <a:cs typeface="Montserrat"/>
                <a:sym typeface="Montserrat"/>
              </a:rPr>
              <a:t>Borcelle</a:t>
            </a:r>
          </a:p>
        </p:txBody>
      </p:sp>
      <p:sp>
        <p:nvSpPr>
          <p:cNvPr id="7" name="TextBox 7"/>
          <p:cNvSpPr txBox="1"/>
          <p:nvPr/>
        </p:nvSpPr>
        <p:spPr>
          <a:xfrm>
            <a:off x="9333417" y="7986463"/>
            <a:ext cx="3624634" cy="659129"/>
          </a:xfrm>
          <a:prstGeom prst="rect">
            <a:avLst/>
          </a:prstGeom>
        </p:spPr>
        <p:txBody>
          <a:bodyPr lIns="0" tIns="0" rIns="0" bIns="0" rtlCol="0" anchor="t">
            <a:spAutoFit/>
          </a:bodyPr>
          <a:lstStyle/>
          <a:p>
            <a:pPr algn="l">
              <a:lnSpc>
                <a:spcPts val="2520"/>
              </a:lnSpc>
            </a:pPr>
            <a:r>
              <a:rPr lang="en-US" sz="1800" dirty="0">
                <a:solidFill>
                  <a:srgbClr val="FFFFFF"/>
                </a:solidFill>
                <a:latin typeface="Montserrat"/>
                <a:ea typeface="Montserrat"/>
                <a:cs typeface="Montserrat"/>
                <a:sym typeface="Montserrat"/>
              </a:rPr>
              <a:t>Presentations are tools that can be used as lectures.</a:t>
            </a:r>
          </a:p>
        </p:txBody>
      </p:sp>
      <p:sp>
        <p:nvSpPr>
          <p:cNvPr id="8" name="TextBox 8"/>
          <p:cNvSpPr txBox="1"/>
          <p:nvPr/>
        </p:nvSpPr>
        <p:spPr>
          <a:xfrm>
            <a:off x="9333417" y="7501323"/>
            <a:ext cx="3624634" cy="3943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Organic Food</a:t>
            </a:r>
          </a:p>
        </p:txBody>
      </p:sp>
      <p:sp>
        <p:nvSpPr>
          <p:cNvPr id="9" name="TextBox 9"/>
          <p:cNvSpPr txBox="1"/>
          <p:nvPr/>
        </p:nvSpPr>
        <p:spPr>
          <a:xfrm>
            <a:off x="719854" y="473545"/>
            <a:ext cx="11511910" cy="638122"/>
          </a:xfrm>
          <a:prstGeom prst="rect">
            <a:avLst/>
          </a:prstGeom>
        </p:spPr>
        <p:txBody>
          <a:bodyPr lIns="0" tIns="0" rIns="0" bIns="0" rtlCol="0" anchor="t">
            <a:spAutoFit/>
          </a:bodyPr>
          <a:lstStyle/>
          <a:p>
            <a:pPr algn="ctr">
              <a:lnSpc>
                <a:spcPts val="5039"/>
              </a:lnSpc>
              <a:spcBef>
                <a:spcPct val="0"/>
              </a:spcBef>
            </a:pPr>
            <a:r>
              <a:rPr lang="en-US" sz="4198" b="1" dirty="0">
                <a:solidFill>
                  <a:srgbClr val="025628"/>
                </a:solidFill>
                <a:latin typeface="Montserrat Bold"/>
                <a:ea typeface="Montserrat Bold"/>
                <a:cs typeface="Montserrat Bold"/>
                <a:sym typeface="Montserrat Bold"/>
              </a:rPr>
              <a:t>Interpretation of Skewness and Kurtosis</a:t>
            </a:r>
          </a:p>
        </p:txBody>
      </p:sp>
      <p:sp>
        <p:nvSpPr>
          <p:cNvPr id="11" name="Rectangle 10">
            <a:extLst>
              <a:ext uri="{FF2B5EF4-FFF2-40B4-BE49-F238E27FC236}">
                <a16:creationId xmlns:a16="http://schemas.microsoft.com/office/drawing/2014/main" id="{D61ACF79-C9C5-4E1C-821C-BE2AF27066F2}"/>
              </a:ext>
            </a:extLst>
          </p:cNvPr>
          <p:cNvSpPr/>
          <p:nvPr/>
        </p:nvSpPr>
        <p:spPr>
          <a:xfrm>
            <a:off x="928778" y="5328809"/>
            <a:ext cx="18174952" cy="4774705"/>
          </a:xfrm>
          <a:prstGeom prst="rect">
            <a:avLst/>
          </a:prstGeom>
        </p:spPr>
        <p:txBody>
          <a:bodyPr wrap="square">
            <a:spAutoFit/>
          </a:bodyPr>
          <a:lstStyle/>
          <a:p>
            <a:pPr>
              <a:lnSpc>
                <a:spcPct val="200000"/>
              </a:lnSpc>
            </a:pPr>
            <a:r>
              <a:rPr lang="en-US" sz="2600" dirty="0">
                <a:latin typeface="Montserrat" panose="020B0604020202020204" charset="0"/>
              </a:rPr>
              <a:t>Supply: Moderate right-skew (0.89), Kurtosis (2.28).</a:t>
            </a:r>
          </a:p>
          <a:p>
            <a:pPr>
              <a:lnSpc>
                <a:spcPct val="200000"/>
              </a:lnSpc>
            </a:pPr>
            <a:r>
              <a:rPr lang="en-US" sz="2600" dirty="0">
                <a:latin typeface="Montserrat" panose="020B0604020202020204" charset="0"/>
              </a:rPr>
              <a:t>Demand: Highly right-skewed (1.98), Kurtosis (21.76).</a:t>
            </a:r>
          </a:p>
          <a:p>
            <a:pPr>
              <a:lnSpc>
                <a:spcPct val="200000"/>
              </a:lnSpc>
            </a:pPr>
            <a:r>
              <a:rPr lang="en-US" sz="2600" dirty="0">
                <a:latin typeface="Montserrat" panose="020B0604020202020204" charset="0"/>
              </a:rPr>
              <a:t>Prices: Right-skewed distribution with outliers.</a:t>
            </a:r>
          </a:p>
          <a:p>
            <a:pPr>
              <a:lnSpc>
                <a:spcPct val="200000"/>
              </a:lnSpc>
            </a:pPr>
            <a:r>
              <a:rPr lang="en-US" sz="2598" dirty="0">
                <a:solidFill>
                  <a:srgbClr val="000000"/>
                </a:solidFill>
                <a:latin typeface="Montserrat"/>
                <a:ea typeface="Montserrat"/>
                <a:cs typeface="Montserrat"/>
                <a:sym typeface="Montserrat"/>
              </a:rPr>
              <a:t>Interpretation: Most prices are low to moderate, but some auctions had much higher average prices.</a:t>
            </a:r>
          </a:p>
          <a:p>
            <a:pPr>
              <a:lnSpc>
                <a:spcPct val="200000"/>
              </a:lnSpc>
            </a:pPr>
            <a:r>
              <a:rPr lang="en-US" sz="2598" dirty="0">
                <a:solidFill>
                  <a:srgbClr val="000000"/>
                </a:solidFill>
                <a:latin typeface="Montserrat"/>
                <a:ea typeface="Montserrat"/>
                <a:cs typeface="Montserrat"/>
                <a:sym typeface="Montserrat"/>
              </a:rPr>
              <a:t>The cardamom auction market exhibits volatility, driven by outliers in both sales and pricing,</a:t>
            </a:r>
          </a:p>
          <a:p>
            <a:pPr>
              <a:lnSpc>
                <a:spcPct val="200000"/>
              </a:lnSpc>
            </a:pPr>
            <a:endParaRPr lang="en-US" sz="2600" dirty="0">
              <a:latin typeface="Montserrat"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3798</Words>
  <Application>Microsoft Office PowerPoint</Application>
  <PresentationFormat>Custom</PresentationFormat>
  <Paragraphs>317</Paragraphs>
  <Slides>24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Montserrat</vt:lpstr>
      <vt:lpstr>Montserrat Bold</vt:lpstr>
      <vt:lpstr>Lora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Spices and Herbs Supplier Company Profile Presentation.pptx</dc:title>
  <cp:lastModifiedBy>DELL</cp:lastModifiedBy>
  <cp:revision>15</cp:revision>
  <dcterms:created xsi:type="dcterms:W3CDTF">2006-08-16T00:00:00Z</dcterms:created>
  <dcterms:modified xsi:type="dcterms:W3CDTF">2024-09-11T21:59:52Z</dcterms:modified>
  <dc:identifier>DAGMaehlbrM</dc:identifier>
</cp:coreProperties>
</file>